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78" r:id="rId13"/>
    <p:sldId id="267" r:id="rId14"/>
    <p:sldId id="279" r:id="rId15"/>
    <p:sldId id="268" r:id="rId16"/>
    <p:sldId id="280" r:id="rId17"/>
    <p:sldId id="275" r:id="rId18"/>
    <p:sldId id="269" r:id="rId19"/>
    <p:sldId id="270" r:id="rId20"/>
    <p:sldId id="276" r:id="rId21"/>
    <p:sldId id="271" r:id="rId22"/>
    <p:sldId id="277" r:id="rId23"/>
    <p:sldId id="281" r:id="rId24"/>
    <p:sldId id="272" r:id="rId25"/>
    <p:sldId id="273" r:id="rId26"/>
    <p:sldId id="274" r:id="rId27"/>
  </p:sldIdLst>
  <p:sldSz cx="12192000" cy="6858000"/>
  <p:notesSz cx="6858000" cy="9144000"/>
  <p:embeddedFontLst>
    <p:embeddedFont>
      <p:font typeface="Calibri" panose="020F0502020204030204" pitchFamily="34" charset="0"/>
      <p:regular r:id="rId29"/>
      <p:bold r:id="rId30"/>
      <p:italic r:id="rId31"/>
      <p:boldItalic r:id="rId32"/>
    </p:embeddedFont>
    <p:embeddedFont>
      <p:font typeface="Arial Narrow" panose="020B0606020202030204" pitchFamily="34" charset="0"/>
      <p:regular r:id="rId33"/>
      <p:bold r:id="rId34"/>
      <p:italic r:id="rId35"/>
      <p:boldItalic r:id="rId36"/>
    </p:embeddedFont>
    <p:embeddedFont>
      <p:font typeface="Cambria Math" panose="02040503050406030204" pitchFamily="18" charset="0"/>
      <p:regular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A47290D-8B1F-45B6-93B6-1A4636968DC2}">
  <a:tblStyle styleId="{DA47290D-8B1F-45B6-93B6-1A4636968DC2}"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a:tcStyle>
        <a:tcBdr/>
        <a:fill>
          <a:solidFill>
            <a:srgbClr val="D0DEEF"/>
          </a:solidFill>
        </a:fill>
      </a:tcStyle>
    </a:band1H>
    <a:band2H>
      <a:tcTxStyle/>
      <a:tcStyle>
        <a:tcBdr/>
      </a:tcStyle>
    </a:band2H>
    <a:band1V>
      <a:tcTxStyle/>
      <a:tcStyle>
        <a:tcBdr/>
        <a:fill>
          <a:solidFill>
            <a:srgbClr val="D0DEEF"/>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448BBBAB-F1F3-4217-8026-40385453E371}"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3" d="100"/>
          <a:sy n="123" d="100"/>
        </p:scale>
        <p:origin x="96" y="1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6.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 name="Google Shape;9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2" name="Google Shape;16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atin typeface="Arial"/>
                <a:ea typeface="Arial"/>
                <a:cs typeface="Arial"/>
                <a:sym typeface="Arial"/>
              </a:rPr>
              <a:t>Action equation (process)</a:t>
            </a:r>
            <a:endParaRPr/>
          </a:p>
        </p:txBody>
      </p:sp>
      <p:sp>
        <p:nvSpPr>
          <p:cNvPr id="163" name="Google Shape;163;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Arial"/>
                <a:ea typeface="Arial"/>
                <a:cs typeface="Arial"/>
                <a:sym typeface="Arial"/>
              </a:rPr>
              <a:t>10</a:t>
            </a:fld>
            <a:endParaRPr sz="1200">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3" name="Google Shape;173;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atin typeface="Arial"/>
                <a:ea typeface="Arial"/>
                <a:cs typeface="Arial"/>
                <a:sym typeface="Arial"/>
              </a:rPr>
              <a:t>Action equation (process)</a:t>
            </a:r>
            <a:endParaRPr/>
          </a:p>
        </p:txBody>
      </p:sp>
      <p:sp>
        <p:nvSpPr>
          <p:cNvPr id="174" name="Google Shape;174;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Arial"/>
                <a:ea typeface="Arial"/>
                <a:cs typeface="Arial"/>
                <a:sym typeface="Arial"/>
              </a:rPr>
              <a:t>11</a:t>
            </a:fld>
            <a:endParaRPr sz="1200">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3" name="Google Shape;173;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atin typeface="Arial"/>
                <a:ea typeface="Arial"/>
                <a:cs typeface="Arial"/>
                <a:sym typeface="Arial"/>
              </a:rPr>
              <a:t>Action equation (process)</a:t>
            </a:r>
            <a:endParaRPr/>
          </a:p>
        </p:txBody>
      </p:sp>
      <p:sp>
        <p:nvSpPr>
          <p:cNvPr id="174" name="Google Shape;174;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Arial"/>
                <a:ea typeface="Arial"/>
                <a:cs typeface="Arial"/>
                <a:sym typeface="Arial"/>
              </a:rPr>
              <a:t>12</a:t>
            </a:fld>
            <a:endParaRPr sz="1200">
              <a:solidFill>
                <a:schemeClr val="dk1"/>
              </a:solidFill>
              <a:latin typeface="Arial"/>
              <a:ea typeface="Arial"/>
              <a:cs typeface="Arial"/>
              <a:sym typeface="Arial"/>
            </a:endParaRPr>
          </a:p>
        </p:txBody>
      </p:sp>
    </p:spTree>
    <p:extLst>
      <p:ext uri="{BB962C8B-B14F-4D97-AF65-F5344CB8AC3E}">
        <p14:creationId xmlns:p14="http://schemas.microsoft.com/office/powerpoint/2010/main" val="30399207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 name="Google Shape;18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 name="Google Shape;18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4883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1" name="Google Shape;19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1" name="Google Shape;19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1855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8" name="Google Shape;19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44593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8" name="Google Shape;19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4" name="Google Shape;204;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7" name="Google Shape;9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atin typeface="Arial"/>
                <a:ea typeface="Arial"/>
                <a:cs typeface="Arial"/>
                <a:sym typeface="Arial"/>
              </a:rPr>
              <a:t>Action equation (process)</a:t>
            </a:r>
            <a:endParaRPr/>
          </a:p>
        </p:txBody>
      </p:sp>
      <p:sp>
        <p:nvSpPr>
          <p:cNvPr id="98" name="Google Shape;9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2</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4" name="Google Shape;204;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43625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11721d0ac69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11721d0ac69_0_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2" name="Google Shape;212;g11721d0ac69_0_1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11721d0ac69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11721d0ac69_0_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2" name="Google Shape;212;g11721d0ac69_0_1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22</a:t>
            </a:fld>
            <a:endParaRPr/>
          </a:p>
        </p:txBody>
      </p:sp>
    </p:spTree>
    <p:extLst>
      <p:ext uri="{BB962C8B-B14F-4D97-AF65-F5344CB8AC3E}">
        <p14:creationId xmlns:p14="http://schemas.microsoft.com/office/powerpoint/2010/main" val="10747095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8" name="Google Shape;218;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9" name="Google Shape;219;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Arial"/>
                <a:ea typeface="Arial"/>
                <a:cs typeface="Arial"/>
                <a:sym typeface="Arial"/>
              </a:rPr>
              <a:t>24</a:t>
            </a:fld>
            <a:endParaRPr sz="1200">
              <a:solidFill>
                <a:schemeClr val="dk1"/>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5" name="Google Shape;225;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0" name="Google Shape;230;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4" name="Google Shape;10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4" name="Google Shape;114;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2" name="Google Shape;12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Spatially explicit landings rates at 10x10km</a:t>
            </a:r>
            <a:endParaRPr/>
          </a:p>
          <a:p>
            <a:pPr marL="0" lvl="0" indent="0" algn="l" rtl="0">
              <a:spcBef>
                <a:spcPts val="0"/>
              </a:spcBef>
              <a:spcAft>
                <a:spcPts val="0"/>
              </a:spcAft>
              <a:buNone/>
            </a:pPr>
            <a:endParaRPr/>
          </a:p>
        </p:txBody>
      </p:sp>
      <p:sp>
        <p:nvSpPr>
          <p:cNvPr id="131" name="Google Shape;131;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b="0" i="0">
                <a:solidFill>
                  <a:schemeClr val="dk1"/>
                </a:solidFill>
                <a:latin typeface="Calibri"/>
                <a:ea typeface="Calibri"/>
                <a:cs typeface="Calibri"/>
                <a:sym typeface="Calibri"/>
              </a:rPr>
              <a:t>·         For observer data: FWC puts observers on for-hire vessels, and fish caught and location coordinates are recorded at each fishing station.</a:t>
            </a:r>
            <a:endParaRPr/>
          </a:p>
          <a:p>
            <a:pPr marL="0" lvl="0" indent="0" algn="l" rtl="0">
              <a:spcBef>
                <a:spcPts val="0"/>
              </a:spcBef>
              <a:spcAft>
                <a:spcPts val="0"/>
              </a:spcAft>
              <a:buNone/>
            </a:pPr>
            <a:r>
              <a:rPr lang="en-US" sz="1200" b="0" i="0">
                <a:solidFill>
                  <a:schemeClr val="dk1"/>
                </a:solidFill>
                <a:latin typeface="Calibri"/>
                <a:ea typeface="Calibri"/>
                <a:cs typeface="Calibri"/>
                <a:sym typeface="Calibri"/>
              </a:rPr>
              <a:t>·         For SRFS dockside interviews: angler parties are intercepted at the dock, asked about their catch, and asked to identify on a map which grid(s) they fished in.</a:t>
            </a:r>
            <a:endParaRPr/>
          </a:p>
          <a:p>
            <a:pPr marL="0" lvl="0" indent="0" algn="l" rtl="0">
              <a:spcBef>
                <a:spcPts val="0"/>
              </a:spcBef>
              <a:spcAft>
                <a:spcPts val="0"/>
              </a:spcAft>
              <a:buNone/>
            </a:pPr>
            <a:r>
              <a:rPr lang="en-US" sz="1200" b="0" i="0">
                <a:solidFill>
                  <a:schemeClr val="dk1"/>
                </a:solidFill>
                <a:latin typeface="Calibri"/>
                <a:ea typeface="Calibri"/>
                <a:cs typeface="Calibri"/>
                <a:sym typeface="Calibri"/>
              </a:rPr>
              <a:t>No attempt to assign to art or not</a:t>
            </a:r>
            <a:endParaRPr/>
          </a:p>
          <a:p>
            <a:pPr marL="0" lvl="0" indent="0" algn="l" rtl="0">
              <a:spcBef>
                <a:spcPts val="0"/>
              </a:spcBef>
              <a:spcAft>
                <a:spcPts val="0"/>
              </a:spcAft>
              <a:buNone/>
            </a:pPr>
            <a:endParaRPr/>
          </a:p>
        </p:txBody>
      </p:sp>
      <p:sp>
        <p:nvSpPr>
          <p:cNvPr id="141" name="Google Shape;14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 name="Google Shape;147;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6" name="Google Shape;15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 Boats">
  <p:cSld name="Title - Boats">
    <p:bg>
      <p:bgPr>
        <a:blipFill>
          <a:blip r:embed="rId2">
            <a:alphaModFix/>
          </a:blip>
          <a:stretch>
            <a:fillRect/>
          </a:stretch>
        </a:blipFill>
        <a:effectLst/>
      </p:bgPr>
    </p:bg>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body" idx="1"/>
          </p:nvPr>
        </p:nvSpPr>
        <p:spPr>
          <a:xfrm>
            <a:off x="4269317" y="2707458"/>
            <a:ext cx="7313083" cy="1224439"/>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2"/>
          <p:cNvSpPr txBox="1">
            <a:spLocks noGrp="1"/>
          </p:cNvSpPr>
          <p:nvPr>
            <p:ph type="body" idx="2"/>
          </p:nvPr>
        </p:nvSpPr>
        <p:spPr>
          <a:xfrm>
            <a:off x="618067" y="3118591"/>
            <a:ext cx="1725084" cy="752475"/>
          </a:xfrm>
          <a:prstGeom prst="rect">
            <a:avLst/>
          </a:prstGeom>
          <a:noFill/>
          <a:ln>
            <a:noFill/>
          </a:ln>
        </p:spPr>
        <p:txBody>
          <a:bodyPr spcFirstLastPara="1" wrap="square" lIns="0" tIns="0" rIns="0" bIns="0" anchor="t" anchorCtr="0">
            <a:normAutofit/>
          </a:bodyPr>
          <a:lstStyle>
            <a:lvl1pPr marL="457200" lvl="0" indent="-342900" algn="l">
              <a:lnSpc>
                <a:spcPct val="90000"/>
              </a:lnSpc>
              <a:spcBef>
                <a:spcPts val="1000"/>
              </a:spcBef>
              <a:spcAft>
                <a:spcPts val="0"/>
              </a:spcAft>
              <a:buClr>
                <a:schemeClr val="accent1"/>
              </a:buClr>
              <a:buSzPts val="1800"/>
              <a:buChar char="•"/>
              <a:defRPr sz="1800" b="1">
                <a:solidFill>
                  <a:schemeClr val="accen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2"/>
          <p:cNvSpPr txBox="1">
            <a:spLocks noGrp="1"/>
          </p:cNvSpPr>
          <p:nvPr>
            <p:ph type="body" idx="3"/>
          </p:nvPr>
        </p:nvSpPr>
        <p:spPr>
          <a:xfrm>
            <a:off x="4269317" y="4282303"/>
            <a:ext cx="7313083" cy="57785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sz="1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0"/>
        <p:cNvGrpSpPr/>
        <p:nvPr/>
      </p:nvGrpSpPr>
      <p:grpSpPr>
        <a:xfrm>
          <a:off x="0" y="0"/>
          <a:ext cx="0" cy="0"/>
          <a:chOff x="0" y="0"/>
          <a:chExt cx="0" cy="0"/>
        </a:xfrm>
      </p:grpSpPr>
      <p:sp>
        <p:nvSpPr>
          <p:cNvPr id="71" name="Google Shape;71;p1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11"/>
          <p:cNvSpPr>
            <a:spLocks noGrp="1"/>
          </p:cNvSpPr>
          <p:nvPr>
            <p:ph type="pic" idx="2"/>
          </p:nvPr>
        </p:nvSpPr>
        <p:spPr>
          <a:xfrm>
            <a:off x="5183188" y="987425"/>
            <a:ext cx="6172200" cy="4873625"/>
          </a:xfrm>
          <a:prstGeom prst="rect">
            <a:avLst/>
          </a:prstGeom>
          <a:noFill/>
          <a:ln>
            <a:noFill/>
          </a:ln>
        </p:spPr>
      </p:sp>
      <p:sp>
        <p:nvSpPr>
          <p:cNvPr id="73" name="Google Shape;73;p11"/>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4" name="Google Shape;74;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7"/>
        <p:cNvGrpSpPr/>
        <p:nvPr/>
      </p:nvGrpSpPr>
      <p:grpSpPr>
        <a:xfrm>
          <a:off x="0" y="0"/>
          <a:ext cx="0" cy="0"/>
          <a:chOff x="0" y="0"/>
          <a:chExt cx="0" cy="0"/>
        </a:xfrm>
      </p:grpSpPr>
      <p:sp>
        <p:nvSpPr>
          <p:cNvPr id="78" name="Google Shape;78;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12"/>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 name="Google Shape;80;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3"/>
        <p:cNvGrpSpPr/>
        <p:nvPr/>
      </p:nvGrpSpPr>
      <p:grpSpPr>
        <a:xfrm>
          <a:off x="0" y="0"/>
          <a:ext cx="0" cy="0"/>
          <a:chOff x="0" y="0"/>
          <a:chExt cx="0" cy="0"/>
        </a:xfrm>
      </p:grpSpPr>
      <p:sp>
        <p:nvSpPr>
          <p:cNvPr id="84" name="Google Shape;84;p13"/>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5" name="Google Shape;85;p13"/>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 name="Google Shape;86;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0"/>
        <p:cNvGrpSpPr/>
        <p:nvPr/>
      </p:nvGrpSpPr>
      <p:grpSpPr>
        <a:xfrm>
          <a:off x="0" y="0"/>
          <a:ext cx="0" cy="0"/>
          <a:chOff x="0" y="0"/>
          <a:chExt cx="0" cy="0"/>
        </a:xfrm>
      </p:grpSpPr>
      <p:sp>
        <p:nvSpPr>
          <p:cNvPr id="21" name="Google Shape;21;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6"/>
        <p:cNvGrpSpPr/>
        <p:nvPr/>
      </p:nvGrpSpPr>
      <p:grpSpPr>
        <a:xfrm>
          <a:off x="0" y="0"/>
          <a:ext cx="0" cy="0"/>
          <a:chOff x="0" y="0"/>
          <a:chExt cx="0" cy="0"/>
        </a:xfrm>
      </p:grpSpPr>
      <p:sp>
        <p:nvSpPr>
          <p:cNvPr id="27" name="Google Shape;27;p4"/>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 name="Google Shape;28;p4"/>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9" name="Google Shape;29;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2"/>
        <p:cNvGrpSpPr/>
        <p:nvPr/>
      </p:nvGrpSpPr>
      <p:grpSpPr>
        <a:xfrm>
          <a:off x="0" y="0"/>
          <a:ext cx="0" cy="0"/>
          <a:chOff x="0" y="0"/>
          <a:chExt cx="0" cy="0"/>
        </a:xfrm>
      </p:grpSpPr>
      <p:sp>
        <p:nvSpPr>
          <p:cNvPr id="33" name="Google Shape;33;p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5" name="Google Shape;35;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8" name="Google Shape;48;p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4"/>
        <p:cNvGrpSpPr/>
        <p:nvPr/>
      </p:nvGrpSpPr>
      <p:grpSpPr>
        <a:xfrm>
          <a:off x="0" y="0"/>
          <a:ext cx="0" cy="0"/>
          <a:chOff x="0" y="0"/>
          <a:chExt cx="0" cy="0"/>
        </a:xfrm>
      </p:grpSpPr>
      <p:sp>
        <p:nvSpPr>
          <p:cNvPr id="55" name="Google Shape;55;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9"/>
        <p:cNvGrpSpPr/>
        <p:nvPr/>
      </p:nvGrpSpPr>
      <p:grpSpPr>
        <a:xfrm>
          <a:off x="0" y="0"/>
          <a:ext cx="0" cy="0"/>
          <a:chOff x="0" y="0"/>
          <a:chExt cx="0" cy="0"/>
        </a:xfrm>
      </p:grpSpPr>
      <p:sp>
        <p:nvSpPr>
          <p:cNvPr id="60" name="Google Shape;60;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3"/>
        <p:cNvGrpSpPr/>
        <p:nvPr/>
      </p:nvGrpSpPr>
      <p:grpSpPr>
        <a:xfrm>
          <a:off x="0" y="0"/>
          <a:ext cx="0" cy="0"/>
          <a:chOff x="0" y="0"/>
          <a:chExt cx="0" cy="0"/>
        </a:xfrm>
      </p:grpSpPr>
      <p:sp>
        <p:nvSpPr>
          <p:cNvPr id="64" name="Google Shape;64;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5" name="Google Shape;65;p1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6" name="Google Shape;66;p10"/>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7" name="Google Shape;67;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hyperlink" Target="https://portal.southeast.fisheries.noaa.gov/reports/cs/2019_RS_AnnualReport_SEROFinal.pdf"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14"/>
          <p:cNvSpPr txBox="1">
            <a:spLocks noGrp="1"/>
          </p:cNvSpPr>
          <p:nvPr>
            <p:ph type="title"/>
          </p:nvPr>
        </p:nvSpPr>
        <p:spPr>
          <a:xfrm>
            <a:off x="3280852" y="2450450"/>
            <a:ext cx="8649587" cy="76358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dk1"/>
              </a:buClr>
              <a:buSzPct val="100000"/>
              <a:buFont typeface="Calibri"/>
              <a:buNone/>
            </a:pPr>
            <a:r>
              <a:rPr lang="en-US" dirty="0" smtClean="0"/>
              <a:t>3/9/2021 update: </a:t>
            </a:r>
            <a:r>
              <a:rPr lang="en-US" dirty="0" smtClean="0"/>
              <a:t>Spatial </a:t>
            </a:r>
            <a:r>
              <a:rPr lang="en-US" dirty="0"/>
              <a:t>Analyses of Commercial and Recreational Catch (2019) Compared to Biomass Derived from the “Great Red Snapper Count”</a:t>
            </a:r>
            <a:br>
              <a:rPr lang="en-US" dirty="0"/>
            </a:br>
            <a:r>
              <a:rPr lang="en-US" dirty="0"/>
              <a:t>          </a:t>
            </a:r>
            <a:r>
              <a:rPr lang="en-US" dirty="0">
                <a:solidFill>
                  <a:schemeClr val="dk2"/>
                </a:solidFill>
              </a:rPr>
              <a:t>  </a:t>
            </a:r>
            <a:endParaRPr dirty="0"/>
          </a:p>
        </p:txBody>
      </p:sp>
      <p:sp>
        <p:nvSpPr>
          <p:cNvPr id="94" name="Google Shape;94;p14"/>
          <p:cNvSpPr/>
          <p:nvPr/>
        </p:nvSpPr>
        <p:spPr>
          <a:xfrm>
            <a:off x="206904" y="3918083"/>
            <a:ext cx="7162800" cy="20499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2"/>
              </a:buClr>
              <a:buSzPts val="1200"/>
              <a:buFont typeface="Arial"/>
              <a:buNone/>
            </a:pPr>
            <a:r>
              <a:rPr lang="en-US" sz="1700" b="0" i="0" u="none" strike="noStrike" cap="none">
                <a:solidFill>
                  <a:schemeClr val="dk2"/>
                </a:solidFill>
                <a:latin typeface="Arial Narrow"/>
                <a:ea typeface="Arial Narrow"/>
                <a:cs typeface="Arial Narrow"/>
                <a:sym typeface="Arial Narrow"/>
              </a:rPr>
              <a:t>Christopher L. Gardner</a:t>
            </a:r>
            <a:r>
              <a:rPr lang="en-US" sz="1700" b="0" i="0" u="none" strike="noStrike" cap="none" baseline="30000">
                <a:solidFill>
                  <a:schemeClr val="dk2"/>
                </a:solidFill>
                <a:latin typeface="Arial Narrow"/>
                <a:ea typeface="Arial Narrow"/>
                <a:cs typeface="Arial Narrow"/>
                <a:sym typeface="Arial Narrow"/>
              </a:rPr>
              <a:t>1</a:t>
            </a:r>
            <a:r>
              <a:rPr lang="en-US" sz="1700" b="0" i="0" u="none" strike="noStrike" cap="none">
                <a:solidFill>
                  <a:schemeClr val="dk2"/>
                </a:solidFill>
                <a:latin typeface="Arial Narrow"/>
                <a:ea typeface="Arial Narrow"/>
                <a:cs typeface="Arial Narrow"/>
                <a:sym typeface="Arial Narrow"/>
              </a:rPr>
              <a:t>, John F. Walter III</a:t>
            </a:r>
            <a:r>
              <a:rPr lang="en-US" sz="1700" b="0" i="0" u="none" strike="noStrike" cap="none" baseline="30000">
                <a:solidFill>
                  <a:schemeClr val="dk2"/>
                </a:solidFill>
                <a:latin typeface="Arial Narrow"/>
                <a:ea typeface="Arial Narrow"/>
                <a:cs typeface="Arial Narrow"/>
                <a:sym typeface="Arial Narrow"/>
              </a:rPr>
              <a:t>2</a:t>
            </a:r>
            <a:r>
              <a:rPr lang="en-US" sz="1700" b="0" i="0" u="none" strike="noStrike" cap="none">
                <a:solidFill>
                  <a:schemeClr val="dk2"/>
                </a:solidFill>
                <a:latin typeface="Arial Narrow"/>
                <a:ea typeface="Arial Narrow"/>
                <a:cs typeface="Arial Narrow"/>
                <a:sym typeface="Arial Narrow"/>
              </a:rPr>
              <a:t>, and Matthew W. Smith</a:t>
            </a:r>
            <a:r>
              <a:rPr lang="en-US" sz="1700" b="0" i="0" u="none" strike="noStrike" cap="none" baseline="30000">
                <a:solidFill>
                  <a:schemeClr val="dk2"/>
                </a:solidFill>
                <a:latin typeface="Arial Narrow"/>
                <a:ea typeface="Arial Narrow"/>
                <a:cs typeface="Arial Narrow"/>
                <a:sym typeface="Arial Narrow"/>
              </a:rPr>
              <a:t>2</a:t>
            </a:r>
            <a:endParaRPr sz="1900"/>
          </a:p>
          <a:p>
            <a:pPr marL="0" marR="0" lvl="0" indent="0" algn="l" rtl="0">
              <a:spcBef>
                <a:spcPts val="240"/>
              </a:spcBef>
              <a:spcAft>
                <a:spcPts val="0"/>
              </a:spcAft>
              <a:buClr>
                <a:schemeClr val="dk2"/>
              </a:buClr>
              <a:buSzPts val="1200"/>
              <a:buFont typeface="Arial"/>
              <a:buNone/>
            </a:pPr>
            <a:endParaRPr sz="1700" b="0" i="0" u="none" strike="noStrike" cap="none">
              <a:solidFill>
                <a:schemeClr val="dk2"/>
              </a:solidFill>
              <a:latin typeface="Arial Narrow"/>
              <a:ea typeface="Arial Narrow"/>
              <a:cs typeface="Arial Narrow"/>
              <a:sym typeface="Arial Narrow"/>
            </a:endParaRPr>
          </a:p>
          <a:p>
            <a:pPr marL="0" marR="0" lvl="0" indent="0" algn="l" rtl="0">
              <a:spcBef>
                <a:spcPts val="240"/>
              </a:spcBef>
              <a:spcAft>
                <a:spcPts val="0"/>
              </a:spcAft>
              <a:buClr>
                <a:schemeClr val="dk2"/>
              </a:buClr>
              <a:buSzPts val="1200"/>
              <a:buFont typeface="Arial"/>
              <a:buNone/>
            </a:pPr>
            <a:r>
              <a:rPr lang="en-US" sz="1700" b="0" i="0" u="none" strike="noStrike" cap="none" baseline="30000">
                <a:solidFill>
                  <a:schemeClr val="dk2"/>
                </a:solidFill>
                <a:latin typeface="Arial Narrow"/>
                <a:ea typeface="Arial Narrow"/>
                <a:cs typeface="Arial Narrow"/>
                <a:sym typeface="Arial Narrow"/>
              </a:rPr>
              <a:t>1</a:t>
            </a:r>
            <a:r>
              <a:rPr lang="en-US" sz="1700" b="0" i="0" u="none" strike="noStrike" cap="none">
                <a:solidFill>
                  <a:schemeClr val="dk2"/>
                </a:solidFill>
                <a:latin typeface="Arial Narrow"/>
                <a:ea typeface="Arial Narrow"/>
                <a:cs typeface="Arial Narrow"/>
                <a:sym typeface="Arial Narrow"/>
              </a:rPr>
              <a:t>TechGlobal, Southeast Fisheries Science Center</a:t>
            </a:r>
            <a:endParaRPr sz="1900"/>
          </a:p>
          <a:p>
            <a:pPr marL="0" marR="0" lvl="0" indent="0" algn="l" rtl="0">
              <a:spcBef>
                <a:spcPts val="240"/>
              </a:spcBef>
              <a:spcAft>
                <a:spcPts val="0"/>
              </a:spcAft>
              <a:buClr>
                <a:schemeClr val="dk2"/>
              </a:buClr>
              <a:buSzPts val="1200"/>
              <a:buFont typeface="Arial"/>
              <a:buNone/>
            </a:pPr>
            <a:r>
              <a:rPr lang="en-US" sz="1700" b="0" i="0" u="none" strike="noStrike" cap="none">
                <a:solidFill>
                  <a:schemeClr val="dk2"/>
                </a:solidFill>
                <a:latin typeface="Arial Narrow"/>
                <a:ea typeface="Arial Narrow"/>
                <a:cs typeface="Arial Narrow"/>
                <a:sym typeface="Arial Narrow"/>
              </a:rPr>
              <a:t>National Marine Fisheries Service</a:t>
            </a:r>
            <a:endParaRPr sz="1900"/>
          </a:p>
          <a:p>
            <a:pPr marL="0" marR="0" lvl="0" indent="0" algn="l" rtl="0">
              <a:spcBef>
                <a:spcPts val="240"/>
              </a:spcBef>
              <a:spcAft>
                <a:spcPts val="0"/>
              </a:spcAft>
              <a:buClr>
                <a:schemeClr val="dk2"/>
              </a:buClr>
              <a:buSzPts val="1200"/>
              <a:buFont typeface="Arial"/>
              <a:buNone/>
            </a:pPr>
            <a:r>
              <a:rPr lang="en-US" sz="1700" b="0" i="0" u="none" strike="noStrike" cap="none">
                <a:solidFill>
                  <a:schemeClr val="dk2"/>
                </a:solidFill>
                <a:latin typeface="Arial Narrow"/>
                <a:ea typeface="Arial Narrow"/>
                <a:cs typeface="Arial Narrow"/>
                <a:sym typeface="Arial Narrow"/>
              </a:rPr>
              <a:t>National Oceanic and Atmospheric Administration, Panama City, FL</a:t>
            </a:r>
            <a:endParaRPr sz="1900"/>
          </a:p>
          <a:p>
            <a:pPr marL="0" marR="0" lvl="0" indent="0" algn="l" rtl="0">
              <a:spcBef>
                <a:spcPts val="240"/>
              </a:spcBef>
              <a:spcAft>
                <a:spcPts val="0"/>
              </a:spcAft>
              <a:buClr>
                <a:schemeClr val="dk2"/>
              </a:buClr>
              <a:buSzPts val="1200"/>
              <a:buFont typeface="Arial"/>
              <a:buNone/>
            </a:pPr>
            <a:endParaRPr sz="1700" b="0" i="0" u="none" strike="noStrike" cap="none">
              <a:solidFill>
                <a:schemeClr val="dk2"/>
              </a:solidFill>
              <a:latin typeface="Arial Narrow"/>
              <a:ea typeface="Arial Narrow"/>
              <a:cs typeface="Arial Narrow"/>
              <a:sym typeface="Arial Narrow"/>
            </a:endParaRPr>
          </a:p>
          <a:p>
            <a:pPr marL="0" marR="0" lvl="0" indent="0" algn="l" rtl="0">
              <a:spcBef>
                <a:spcPts val="240"/>
              </a:spcBef>
              <a:spcAft>
                <a:spcPts val="0"/>
              </a:spcAft>
              <a:buClr>
                <a:schemeClr val="dk2"/>
              </a:buClr>
              <a:buSzPts val="1200"/>
              <a:buFont typeface="Arial"/>
              <a:buNone/>
            </a:pPr>
            <a:r>
              <a:rPr lang="en-US" sz="1700" b="0" i="0" u="none" strike="noStrike" cap="none" baseline="30000">
                <a:solidFill>
                  <a:schemeClr val="dk2"/>
                </a:solidFill>
                <a:latin typeface="Arial Narrow"/>
                <a:ea typeface="Arial Narrow"/>
                <a:cs typeface="Arial Narrow"/>
                <a:sym typeface="Arial Narrow"/>
              </a:rPr>
              <a:t>2</a:t>
            </a:r>
            <a:r>
              <a:rPr lang="en-US" sz="1700" b="0" i="0" u="none" strike="noStrike" cap="none">
                <a:solidFill>
                  <a:schemeClr val="dk2"/>
                </a:solidFill>
                <a:latin typeface="Arial Narrow"/>
                <a:ea typeface="Arial Narrow"/>
                <a:cs typeface="Arial Narrow"/>
                <a:sym typeface="Arial Narrow"/>
              </a:rPr>
              <a:t>Southeast Fisheries Science Center</a:t>
            </a:r>
            <a:endParaRPr sz="1900"/>
          </a:p>
          <a:p>
            <a:pPr marL="0" marR="0" lvl="0" indent="0" algn="l" rtl="0">
              <a:spcBef>
                <a:spcPts val="240"/>
              </a:spcBef>
              <a:spcAft>
                <a:spcPts val="0"/>
              </a:spcAft>
              <a:buClr>
                <a:schemeClr val="dk2"/>
              </a:buClr>
              <a:buSzPts val="1200"/>
              <a:buFont typeface="Arial"/>
              <a:buNone/>
            </a:pPr>
            <a:r>
              <a:rPr lang="en-US" sz="1700" b="0" i="0" u="none" strike="noStrike" cap="none">
                <a:solidFill>
                  <a:schemeClr val="dk2"/>
                </a:solidFill>
                <a:latin typeface="Arial Narrow"/>
                <a:ea typeface="Arial Narrow"/>
                <a:cs typeface="Arial Narrow"/>
                <a:sym typeface="Arial Narrow"/>
              </a:rPr>
              <a:t>National Marine Fisheries Service, </a:t>
            </a:r>
            <a:endParaRPr sz="1700" b="0" i="0" u="none" strike="noStrike" cap="none">
              <a:solidFill>
                <a:schemeClr val="dk2"/>
              </a:solidFill>
              <a:latin typeface="Arial Narrow"/>
              <a:ea typeface="Arial Narrow"/>
              <a:cs typeface="Arial Narrow"/>
              <a:sym typeface="Arial Narrow"/>
            </a:endParaRPr>
          </a:p>
          <a:p>
            <a:pPr marL="0" marR="0" lvl="0" indent="0" algn="l" rtl="0">
              <a:spcBef>
                <a:spcPts val="240"/>
              </a:spcBef>
              <a:spcAft>
                <a:spcPts val="0"/>
              </a:spcAft>
              <a:buClr>
                <a:schemeClr val="dk2"/>
              </a:buClr>
              <a:buSzPts val="1200"/>
              <a:buFont typeface="Arial"/>
              <a:buNone/>
            </a:pPr>
            <a:r>
              <a:rPr lang="en-US" sz="1700" b="0" i="0" u="none" strike="noStrike" cap="none">
                <a:solidFill>
                  <a:schemeClr val="dk2"/>
                </a:solidFill>
                <a:latin typeface="Arial Narrow"/>
                <a:ea typeface="Arial Narrow"/>
                <a:cs typeface="Arial Narrow"/>
                <a:sym typeface="Arial Narrow"/>
              </a:rPr>
              <a:t>National Oceanic and Atmospheric Administration Miami, FL, United States</a:t>
            </a:r>
            <a:endParaRPr sz="1700" b="0" i="0" u="none" strike="noStrike" cap="none">
              <a:solidFill>
                <a:schemeClr val="dk2"/>
              </a:solidFill>
              <a:latin typeface="Arial Narrow"/>
              <a:ea typeface="Arial Narrow"/>
              <a:cs typeface="Arial Narrow"/>
              <a:sym typeface="Arial Narrow"/>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Google Shape;165;p23"/>
          <p:cNvPicPr preferRelativeResize="0"/>
          <p:nvPr/>
        </p:nvPicPr>
        <p:blipFill rotWithShape="1">
          <a:blip r:embed="rId3">
            <a:alphaModFix/>
          </a:blip>
          <a:srcRect t="3192" b="3192"/>
          <a:stretch/>
        </p:blipFill>
        <p:spPr>
          <a:xfrm>
            <a:off x="76174" y="1194026"/>
            <a:ext cx="5576458" cy="4035202"/>
          </a:xfrm>
          <a:prstGeom prst="rect">
            <a:avLst/>
          </a:prstGeom>
          <a:noFill/>
          <a:ln>
            <a:noFill/>
          </a:ln>
        </p:spPr>
      </p:pic>
      <p:sp>
        <p:nvSpPr>
          <p:cNvPr id="166" name="Google Shape;166;p23"/>
          <p:cNvSpPr txBox="1">
            <a:spLocks noGrp="1"/>
          </p:cNvSpPr>
          <p:nvPr>
            <p:ph type="title"/>
          </p:nvPr>
        </p:nvSpPr>
        <p:spPr>
          <a:xfrm>
            <a:off x="227100" y="532125"/>
            <a:ext cx="11737800" cy="228600"/>
          </a:xfrm>
          <a:prstGeom prst="rect">
            <a:avLst/>
          </a:prstGeom>
          <a:noFill/>
          <a:ln>
            <a:noFill/>
          </a:ln>
        </p:spPr>
        <p:txBody>
          <a:bodyPr spcFirstLastPara="1" wrap="square" lIns="91425" tIns="45700" rIns="91425" bIns="45700" anchor="ctr" anchorCtr="0">
            <a:normAutofit fontScale="90000"/>
          </a:bodyPr>
          <a:lstStyle/>
          <a:p>
            <a:pPr marL="0" lvl="0" indent="0" algn="l" rtl="0">
              <a:spcBef>
                <a:spcPts val="0"/>
              </a:spcBef>
              <a:spcAft>
                <a:spcPts val="0"/>
              </a:spcAft>
              <a:buClr>
                <a:schemeClr val="dk1"/>
              </a:buClr>
              <a:buSzPct val="100000"/>
              <a:buFont typeface="Calibri"/>
              <a:buNone/>
            </a:pPr>
            <a:r>
              <a:rPr lang="en-US"/>
              <a:t>Biomass distributions- assumptions 1 and 2 (GRSC by state, but Karnauskas within state)  </a:t>
            </a:r>
            <a:endParaRPr/>
          </a:p>
        </p:txBody>
      </p:sp>
      <p:sp>
        <p:nvSpPr>
          <p:cNvPr id="167" name="Google Shape;167;p23"/>
          <p:cNvSpPr/>
          <p:nvPr/>
        </p:nvSpPr>
        <p:spPr>
          <a:xfrm>
            <a:off x="1524001" y="43934"/>
            <a:ext cx="184731" cy="36933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168" name="Google Shape;168;p23"/>
          <p:cNvPicPr preferRelativeResize="0"/>
          <p:nvPr/>
        </p:nvPicPr>
        <p:blipFill rotWithShape="1">
          <a:blip r:embed="rId4">
            <a:alphaModFix/>
          </a:blip>
          <a:srcRect t="69" b="69"/>
          <a:stretch/>
        </p:blipFill>
        <p:spPr>
          <a:xfrm>
            <a:off x="6333825" y="1194031"/>
            <a:ext cx="5791201" cy="4469941"/>
          </a:xfrm>
          <a:prstGeom prst="rect">
            <a:avLst/>
          </a:prstGeom>
          <a:noFill/>
          <a:ln>
            <a:noFill/>
          </a:ln>
        </p:spPr>
      </p:pic>
      <p:sp>
        <p:nvSpPr>
          <p:cNvPr id="169" name="Google Shape;169;p23"/>
          <p:cNvSpPr/>
          <p:nvPr/>
        </p:nvSpPr>
        <p:spPr>
          <a:xfrm>
            <a:off x="125838" y="5441984"/>
            <a:ext cx="5477100" cy="553500"/>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000">
                <a:solidFill>
                  <a:schemeClr val="dk1"/>
                </a:solidFill>
                <a:latin typeface="Times New Roman"/>
                <a:ea typeface="Times New Roman"/>
                <a:cs typeface="Times New Roman"/>
                <a:sym typeface="Times New Roman"/>
              </a:rPr>
              <a:t>Figure 5: Biomass distribution of 96.7 million red snapper according to state scaled Karnauskas et al. 2017 distribution.</a:t>
            </a:r>
            <a:endParaRPr sz="2000">
              <a:solidFill>
                <a:schemeClr val="dk1"/>
              </a:solidFill>
              <a:latin typeface="Calibri"/>
              <a:ea typeface="Calibri"/>
              <a:cs typeface="Calibri"/>
              <a:sym typeface="Calibri"/>
            </a:endParaRPr>
          </a:p>
        </p:txBody>
      </p:sp>
      <p:sp>
        <p:nvSpPr>
          <p:cNvPr id="170" name="Google Shape;170;p23"/>
          <p:cNvSpPr/>
          <p:nvPr/>
        </p:nvSpPr>
        <p:spPr>
          <a:xfrm>
            <a:off x="6333835" y="5663976"/>
            <a:ext cx="5645700" cy="783900"/>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000" dirty="0">
                <a:solidFill>
                  <a:schemeClr val="dk1"/>
                </a:solidFill>
                <a:latin typeface="Times New Roman"/>
                <a:ea typeface="Times New Roman"/>
                <a:cs typeface="Times New Roman"/>
                <a:sym typeface="Times New Roman"/>
              </a:rPr>
              <a:t>Figure 6: Biomass distribution of 96.7 million red snapper according to state, region, and depth scaled values of the GRSC to </a:t>
            </a:r>
            <a:r>
              <a:rPr lang="en-US" sz="2000" dirty="0" err="1">
                <a:solidFill>
                  <a:schemeClr val="dk1"/>
                </a:solidFill>
                <a:latin typeface="Times New Roman"/>
                <a:ea typeface="Times New Roman"/>
                <a:cs typeface="Times New Roman"/>
                <a:sym typeface="Times New Roman"/>
              </a:rPr>
              <a:t>Karnauskas</a:t>
            </a:r>
            <a:r>
              <a:rPr lang="en-US" sz="2000" dirty="0">
                <a:solidFill>
                  <a:schemeClr val="dk1"/>
                </a:solidFill>
                <a:latin typeface="Times New Roman"/>
                <a:ea typeface="Times New Roman"/>
                <a:cs typeface="Times New Roman"/>
                <a:sym typeface="Times New Roman"/>
              </a:rPr>
              <a:t> et al. 2017</a:t>
            </a:r>
            <a:r>
              <a:rPr lang="en-US" sz="1800" dirty="0">
                <a:solidFill>
                  <a:schemeClr val="dk1"/>
                </a:solidFill>
                <a:latin typeface="Times New Roman"/>
                <a:ea typeface="Times New Roman"/>
                <a:cs typeface="Times New Roman"/>
                <a:sym typeface="Times New Roman"/>
              </a:rPr>
              <a:t>.</a:t>
            </a:r>
            <a:endParaRPr sz="1800" dirty="0">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pic>
        <p:nvPicPr>
          <p:cNvPr id="176" name="Google Shape;176;p24" descr="C:\Users\chris.gardner\Documents\RS spatial model\GRSC_data\SSC_products\Re_stratifaction94M\Karnauskas_distribution\Biomass_Karnauska.jpg"/>
          <p:cNvPicPr preferRelativeResize="0"/>
          <p:nvPr/>
        </p:nvPicPr>
        <p:blipFill rotWithShape="1">
          <a:blip r:embed="rId3">
            <a:alphaModFix/>
          </a:blip>
          <a:srcRect/>
          <a:stretch/>
        </p:blipFill>
        <p:spPr>
          <a:xfrm>
            <a:off x="1" y="996720"/>
            <a:ext cx="5578690" cy="3902430"/>
          </a:xfrm>
          <a:prstGeom prst="rect">
            <a:avLst/>
          </a:prstGeom>
          <a:noFill/>
          <a:ln>
            <a:noFill/>
          </a:ln>
        </p:spPr>
      </p:pic>
      <p:sp>
        <p:nvSpPr>
          <p:cNvPr id="177" name="Google Shape;177;p24"/>
          <p:cNvSpPr txBox="1">
            <a:spLocks noGrp="1"/>
          </p:cNvSpPr>
          <p:nvPr>
            <p:ph type="title"/>
          </p:nvPr>
        </p:nvSpPr>
        <p:spPr>
          <a:xfrm>
            <a:off x="76200" y="413275"/>
            <a:ext cx="11466600" cy="2286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Calibri"/>
              <a:buNone/>
            </a:pPr>
            <a:r>
              <a:rPr lang="en-US"/>
              <a:t>Biomass distributions- assumptions 3 and 4 (post-stratifications) </a:t>
            </a:r>
            <a:endParaRPr/>
          </a:p>
        </p:txBody>
      </p:sp>
      <p:sp>
        <p:nvSpPr>
          <p:cNvPr id="178" name="Google Shape;178;p24"/>
          <p:cNvSpPr/>
          <p:nvPr/>
        </p:nvSpPr>
        <p:spPr>
          <a:xfrm>
            <a:off x="1524001" y="43934"/>
            <a:ext cx="184731" cy="36933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9" name="Google Shape;179;p24"/>
          <p:cNvSpPr/>
          <p:nvPr/>
        </p:nvSpPr>
        <p:spPr>
          <a:xfrm>
            <a:off x="21900" y="5022744"/>
            <a:ext cx="5687400" cy="886500"/>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000">
                <a:solidFill>
                  <a:schemeClr val="dk1"/>
                </a:solidFill>
                <a:latin typeface="Calibri"/>
                <a:ea typeface="Calibri"/>
                <a:cs typeface="Calibri"/>
                <a:sym typeface="Calibri"/>
              </a:rPr>
              <a:t>Figure 7: Biomass distribution of the post-stratified GRSC numbers (94.3 M) according to state scaled Karnauskas et al. 2017 distribution.</a:t>
            </a:r>
            <a:endParaRPr sz="2000"/>
          </a:p>
          <a:p>
            <a:pPr marL="0" marR="0" lvl="0" indent="0" algn="l" rtl="0">
              <a:lnSpc>
                <a:spcPct val="107000"/>
              </a:lnSpc>
              <a:spcBef>
                <a:spcPts val="800"/>
              </a:spcBef>
              <a:spcAft>
                <a:spcPts val="0"/>
              </a:spcAft>
              <a:buNone/>
            </a:pPr>
            <a:r>
              <a:rPr lang="en-US" sz="1400">
                <a:solidFill>
                  <a:schemeClr val="dk1"/>
                </a:solidFill>
                <a:latin typeface="Times New Roman"/>
                <a:ea typeface="Times New Roman"/>
                <a:cs typeface="Times New Roman"/>
                <a:sym typeface="Times New Roman"/>
              </a:rPr>
              <a:t>.</a:t>
            </a:r>
            <a:endParaRPr sz="1400">
              <a:solidFill>
                <a:schemeClr val="dk1"/>
              </a:solidFill>
              <a:latin typeface="Calibri"/>
              <a:ea typeface="Calibri"/>
              <a:cs typeface="Calibri"/>
              <a:sym typeface="Calibri"/>
            </a:endParaRPr>
          </a:p>
        </p:txBody>
      </p:sp>
      <p:sp>
        <p:nvSpPr>
          <p:cNvPr id="180" name="Google Shape;180;p24"/>
          <p:cNvSpPr/>
          <p:nvPr/>
        </p:nvSpPr>
        <p:spPr>
          <a:xfrm>
            <a:off x="5958900" y="5772900"/>
            <a:ext cx="6233100" cy="487500"/>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000">
                <a:solidFill>
                  <a:schemeClr val="dk1"/>
                </a:solidFill>
                <a:latin typeface="Calibri"/>
                <a:ea typeface="Calibri"/>
                <a:cs typeface="Calibri"/>
                <a:sym typeface="Calibri"/>
              </a:rPr>
              <a:t>Figure 8:  Biomass distribution of the post-stratified GRSC numbers (94.3 M) according to state, region, and depth scaled values of the GRSC to Karnauskas et al. 2017.</a:t>
            </a:r>
            <a:endParaRPr sz="1800">
              <a:solidFill>
                <a:schemeClr val="dk1"/>
              </a:solidFill>
              <a:latin typeface="Calibri"/>
              <a:ea typeface="Calibri"/>
              <a:cs typeface="Calibri"/>
              <a:sym typeface="Calibri"/>
            </a:endParaRPr>
          </a:p>
        </p:txBody>
      </p:sp>
      <p:pic>
        <p:nvPicPr>
          <p:cNvPr id="181" name="Google Shape;181;p24" descr="GRSC_biomass"/>
          <p:cNvPicPr preferRelativeResize="0"/>
          <p:nvPr/>
        </p:nvPicPr>
        <p:blipFill rotWithShape="1">
          <a:blip r:embed="rId4">
            <a:alphaModFix/>
          </a:blip>
          <a:srcRect/>
          <a:stretch/>
        </p:blipFill>
        <p:spPr>
          <a:xfrm>
            <a:off x="6196984" y="1231392"/>
            <a:ext cx="5691014" cy="4395212"/>
          </a:xfrm>
          <a:prstGeom prst="rect">
            <a:avLst/>
          </a:prstGeom>
          <a:noFill/>
          <a:ln>
            <a:noFill/>
          </a:ln>
        </p:spPr>
      </p:pic>
      <p:sp>
        <p:nvSpPr>
          <p:cNvPr id="2" name="TextBox 1"/>
          <p:cNvSpPr txBox="1"/>
          <p:nvPr/>
        </p:nvSpPr>
        <p:spPr>
          <a:xfrm>
            <a:off x="6590581" y="1085096"/>
            <a:ext cx="4252822" cy="307777"/>
          </a:xfrm>
          <a:prstGeom prst="rect">
            <a:avLst/>
          </a:prstGeom>
          <a:noFill/>
        </p:spPr>
        <p:txBody>
          <a:bodyPr wrap="square" rtlCol="0">
            <a:spAutoFit/>
          </a:bodyPr>
          <a:lstStyle/>
          <a:p>
            <a:r>
              <a:rPr lang="en-US" dirty="0" smtClean="0"/>
              <a:t>Note influence of depth here</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7" name="Google Shape;177;p24"/>
          <p:cNvSpPr txBox="1">
            <a:spLocks noGrp="1"/>
          </p:cNvSpPr>
          <p:nvPr>
            <p:ph type="title"/>
          </p:nvPr>
        </p:nvSpPr>
        <p:spPr>
          <a:xfrm>
            <a:off x="76200" y="413275"/>
            <a:ext cx="11466600" cy="2286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ct val="100000"/>
              <a:buFont typeface="Calibri"/>
              <a:buNone/>
            </a:pPr>
            <a:r>
              <a:rPr lang="en-US" sz="3200" b="1" dirty="0" smtClean="0"/>
              <a:t>NEW: </a:t>
            </a:r>
            <a:r>
              <a:rPr lang="en-US" sz="3200" dirty="0" smtClean="0"/>
              <a:t>Biomass </a:t>
            </a:r>
            <a:r>
              <a:rPr lang="en-US" sz="3200" dirty="0"/>
              <a:t>distributions- </a:t>
            </a:r>
            <a:r>
              <a:rPr lang="en-US" sz="3200" dirty="0" smtClean="0"/>
              <a:t>LGL with (post-stratifications</a:t>
            </a:r>
            <a:r>
              <a:rPr lang="en-US" sz="3200" dirty="0"/>
              <a:t>) </a:t>
            </a:r>
            <a:endParaRPr sz="3200" dirty="0"/>
          </a:p>
        </p:txBody>
      </p:sp>
      <p:sp>
        <p:nvSpPr>
          <p:cNvPr id="178" name="Google Shape;178;p24"/>
          <p:cNvSpPr/>
          <p:nvPr/>
        </p:nvSpPr>
        <p:spPr>
          <a:xfrm>
            <a:off x="1524001" y="43934"/>
            <a:ext cx="184731" cy="36933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9" name="Google Shape;179;p24"/>
          <p:cNvSpPr/>
          <p:nvPr/>
        </p:nvSpPr>
        <p:spPr>
          <a:xfrm>
            <a:off x="21900" y="5022744"/>
            <a:ext cx="5687400" cy="886500"/>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000" dirty="0" smtClean="0">
                <a:solidFill>
                  <a:schemeClr val="dk1"/>
                </a:solidFill>
                <a:latin typeface="Calibri"/>
                <a:ea typeface="Calibri"/>
                <a:cs typeface="Calibri"/>
                <a:sym typeface="Calibri"/>
              </a:rPr>
              <a:t>Biomass </a:t>
            </a:r>
            <a:r>
              <a:rPr lang="en-US" sz="2000" dirty="0">
                <a:solidFill>
                  <a:schemeClr val="dk1"/>
                </a:solidFill>
                <a:latin typeface="Calibri"/>
                <a:ea typeface="Calibri"/>
                <a:cs typeface="Calibri"/>
                <a:sym typeface="Calibri"/>
              </a:rPr>
              <a:t>distribution of the </a:t>
            </a:r>
            <a:r>
              <a:rPr lang="en-US" sz="2000" dirty="0" smtClean="0">
                <a:solidFill>
                  <a:schemeClr val="dk1"/>
                </a:solidFill>
                <a:latin typeface="Calibri"/>
                <a:ea typeface="Calibri"/>
                <a:cs typeface="Calibri"/>
                <a:sym typeface="Calibri"/>
              </a:rPr>
              <a:t>post-stratified FL numbers and LGL data </a:t>
            </a:r>
            <a:r>
              <a:rPr lang="en-US" sz="2000" dirty="0">
                <a:solidFill>
                  <a:schemeClr val="dk1"/>
                </a:solidFill>
                <a:latin typeface="Calibri"/>
                <a:ea typeface="Calibri"/>
                <a:cs typeface="Calibri"/>
                <a:sym typeface="Calibri"/>
              </a:rPr>
              <a:t>according to state scaled Karnauskas et al. 2017 distribution.</a:t>
            </a:r>
            <a:endParaRPr sz="2000" dirty="0"/>
          </a:p>
          <a:p>
            <a:pPr marL="0" marR="0" lvl="0" indent="0" algn="l" rtl="0">
              <a:lnSpc>
                <a:spcPct val="107000"/>
              </a:lnSpc>
              <a:spcBef>
                <a:spcPts val="800"/>
              </a:spcBef>
              <a:spcAft>
                <a:spcPts val="0"/>
              </a:spcAft>
              <a:buNone/>
            </a:pPr>
            <a:r>
              <a:rPr lang="en-US" sz="1400" dirty="0">
                <a:solidFill>
                  <a:schemeClr val="dk1"/>
                </a:solidFill>
                <a:latin typeface="Times New Roman"/>
                <a:ea typeface="Times New Roman"/>
                <a:cs typeface="Times New Roman"/>
                <a:sym typeface="Times New Roman"/>
              </a:rPr>
              <a:t>.</a:t>
            </a:r>
            <a:endParaRPr sz="1400" dirty="0">
              <a:solidFill>
                <a:schemeClr val="dk1"/>
              </a:solidFill>
              <a:latin typeface="Calibri"/>
              <a:ea typeface="Calibri"/>
              <a:cs typeface="Calibri"/>
              <a:sym typeface="Calibri"/>
            </a:endParaRPr>
          </a:p>
        </p:txBody>
      </p:sp>
      <p:sp>
        <p:nvSpPr>
          <p:cNvPr id="180" name="Google Shape;180;p24"/>
          <p:cNvSpPr/>
          <p:nvPr/>
        </p:nvSpPr>
        <p:spPr>
          <a:xfrm>
            <a:off x="5958900" y="5772900"/>
            <a:ext cx="6233100" cy="487500"/>
          </a:xfrm>
          <a:prstGeom prst="rect">
            <a:avLst/>
          </a:prstGeom>
          <a:noFill/>
          <a:ln>
            <a:noFill/>
          </a:ln>
        </p:spPr>
        <p:txBody>
          <a:bodyPr spcFirstLastPara="1" wrap="square" lIns="91425" tIns="45700" rIns="91425" bIns="45700" anchor="t" anchorCtr="0">
            <a:noAutofit/>
          </a:bodyPr>
          <a:lstStyle/>
          <a:p>
            <a:pPr marL="0" marR="0" lvl="0" indent="0" algn="l" rtl="0">
              <a:lnSpc>
                <a:spcPct val="107000"/>
              </a:lnSpc>
              <a:spcBef>
                <a:spcPts val="0"/>
              </a:spcBef>
              <a:spcAft>
                <a:spcPts val="0"/>
              </a:spcAft>
              <a:buNone/>
            </a:pPr>
            <a:r>
              <a:rPr lang="en-US" sz="2000" dirty="0" smtClean="0">
                <a:solidFill>
                  <a:schemeClr val="dk1"/>
                </a:solidFill>
                <a:latin typeface="Calibri"/>
                <a:ea typeface="Calibri"/>
                <a:cs typeface="Calibri"/>
                <a:sym typeface="Calibri"/>
              </a:rPr>
              <a:t>Biomass </a:t>
            </a:r>
            <a:r>
              <a:rPr lang="en-US" sz="2000" dirty="0">
                <a:solidFill>
                  <a:schemeClr val="dk1"/>
                </a:solidFill>
                <a:latin typeface="Calibri"/>
                <a:ea typeface="Calibri"/>
                <a:cs typeface="Calibri"/>
                <a:sym typeface="Calibri"/>
              </a:rPr>
              <a:t>distribution of the post-stratified </a:t>
            </a:r>
            <a:r>
              <a:rPr lang="en-US" sz="2000" dirty="0" smtClean="0">
                <a:solidFill>
                  <a:schemeClr val="dk1"/>
                </a:solidFill>
                <a:latin typeface="Calibri"/>
                <a:ea typeface="Calibri"/>
                <a:cs typeface="Calibri"/>
                <a:sym typeface="Calibri"/>
              </a:rPr>
              <a:t>FL </a:t>
            </a:r>
            <a:r>
              <a:rPr lang="en-US" sz="2000" dirty="0">
                <a:solidFill>
                  <a:schemeClr val="dk1"/>
                </a:solidFill>
                <a:latin typeface="Calibri"/>
                <a:ea typeface="Calibri"/>
                <a:cs typeface="Calibri"/>
                <a:sym typeface="Calibri"/>
              </a:rPr>
              <a:t>numbers </a:t>
            </a:r>
            <a:r>
              <a:rPr lang="en-US" sz="2000" dirty="0" smtClean="0">
                <a:solidFill>
                  <a:schemeClr val="dk1"/>
                </a:solidFill>
                <a:latin typeface="Calibri"/>
                <a:ea typeface="Calibri"/>
                <a:cs typeface="Calibri"/>
                <a:sym typeface="Calibri"/>
              </a:rPr>
              <a:t>and LGL data </a:t>
            </a:r>
            <a:r>
              <a:rPr lang="en-US" sz="2000" dirty="0">
                <a:solidFill>
                  <a:schemeClr val="dk1"/>
                </a:solidFill>
                <a:latin typeface="Calibri"/>
                <a:ea typeface="Calibri"/>
                <a:cs typeface="Calibri"/>
                <a:sym typeface="Calibri"/>
              </a:rPr>
              <a:t>according to state, region, and depth scaled values of the GRSC to Karnauskas et al. 2017.</a:t>
            </a:r>
            <a:endParaRPr sz="1800" dirty="0">
              <a:solidFill>
                <a:schemeClr val="dk1"/>
              </a:solidFill>
              <a:latin typeface="Calibri"/>
              <a:ea typeface="Calibri"/>
              <a:cs typeface="Calibri"/>
              <a:sym typeface="Calibri"/>
            </a:endParaRPr>
          </a:p>
        </p:txBody>
      </p:sp>
      <p:sp>
        <p:nvSpPr>
          <p:cNvPr id="2" name="TextBox 1"/>
          <p:cNvSpPr txBox="1"/>
          <p:nvPr/>
        </p:nvSpPr>
        <p:spPr>
          <a:xfrm>
            <a:off x="6590581" y="1085096"/>
            <a:ext cx="4252822" cy="307777"/>
          </a:xfrm>
          <a:prstGeom prst="rect">
            <a:avLst/>
          </a:prstGeom>
          <a:noFill/>
        </p:spPr>
        <p:txBody>
          <a:bodyPr wrap="square" rtlCol="0">
            <a:spAutoFit/>
          </a:bodyPr>
          <a:lstStyle/>
          <a:p>
            <a:r>
              <a:rPr lang="en-US" dirty="0" smtClean="0"/>
              <a:t>Note influence of depth here</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844" y="712595"/>
            <a:ext cx="5577840" cy="4310149"/>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68460" y="1392873"/>
            <a:ext cx="5577840" cy="4310149"/>
          </a:xfrm>
          <a:prstGeom prst="rect">
            <a:avLst/>
          </a:prstGeom>
        </p:spPr>
      </p:pic>
    </p:spTree>
    <p:extLst>
      <p:ext uri="{BB962C8B-B14F-4D97-AF65-F5344CB8AC3E}">
        <p14:creationId xmlns:p14="http://schemas.microsoft.com/office/powerpoint/2010/main" val="273954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5"/>
          <p:cNvSpPr/>
          <p:nvPr/>
        </p:nvSpPr>
        <p:spPr>
          <a:xfrm>
            <a:off x="387927" y="166254"/>
            <a:ext cx="12192000" cy="4572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187" name="Google Shape;187;p25"/>
          <p:cNvPicPr preferRelativeResize="0"/>
          <p:nvPr/>
        </p:nvPicPr>
        <p:blipFill rotWithShape="1">
          <a:blip r:embed="rId3">
            <a:alphaModFix/>
          </a:blip>
          <a:srcRect l="39" r="49"/>
          <a:stretch/>
        </p:blipFill>
        <p:spPr>
          <a:xfrm>
            <a:off x="36945" y="0"/>
            <a:ext cx="11267318" cy="6343557"/>
          </a:xfrm>
          <a:prstGeom prst="rect">
            <a:avLst/>
          </a:prstGeom>
          <a:noFill/>
          <a:ln>
            <a:noFill/>
          </a:ln>
        </p:spPr>
      </p:pic>
      <p:sp>
        <p:nvSpPr>
          <p:cNvPr id="188" name="Google Shape;188;p25"/>
          <p:cNvSpPr/>
          <p:nvPr/>
        </p:nvSpPr>
        <p:spPr>
          <a:xfrm>
            <a:off x="73890" y="6084798"/>
            <a:ext cx="12007274" cy="646331"/>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Times New Roman"/>
              <a:buNone/>
            </a:pPr>
            <a:r>
              <a:rPr lang="en-US" sz="1800" b="0" i="0" u="none" strike="noStrike" cap="none">
                <a:solidFill>
                  <a:schemeClr val="dk1"/>
                </a:solidFill>
                <a:latin typeface="Times New Roman"/>
                <a:ea typeface="Times New Roman"/>
                <a:cs typeface="Times New Roman"/>
                <a:sym typeface="Times New Roman"/>
              </a:rPr>
              <a:t>Figure 9: 2019 exploitation rates for commercial and recreational catches combined. Analysis is presented for two distributions and two levels of biomass</a:t>
            </a:r>
            <a:r>
              <a:rPr lang="en-US" sz="1200" b="0" i="0" u="none" strike="noStrike" cap="none">
                <a:solidFill>
                  <a:schemeClr val="dk1"/>
                </a:solidFill>
                <a:latin typeface="Times New Roman"/>
                <a:ea typeface="Times New Roman"/>
                <a:cs typeface="Times New Roman"/>
                <a:sym typeface="Times New Roman"/>
              </a:rPr>
              <a:t>.</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5"/>
          <p:cNvSpPr/>
          <p:nvPr/>
        </p:nvSpPr>
        <p:spPr>
          <a:xfrm>
            <a:off x="387927" y="166254"/>
            <a:ext cx="12192000" cy="4572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88" name="Google Shape;188;p25"/>
          <p:cNvSpPr/>
          <p:nvPr/>
        </p:nvSpPr>
        <p:spPr>
          <a:xfrm>
            <a:off x="73890" y="6084798"/>
            <a:ext cx="12007274" cy="646331"/>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Times New Roman"/>
              <a:buNone/>
            </a:pPr>
            <a:r>
              <a:rPr lang="en-US" sz="1800" b="0" i="0" u="none" strike="noStrike" cap="none" dirty="0" smtClean="0">
                <a:solidFill>
                  <a:schemeClr val="dk1"/>
                </a:solidFill>
                <a:latin typeface="Times New Roman"/>
                <a:ea typeface="Times New Roman"/>
                <a:cs typeface="Times New Roman"/>
                <a:sym typeface="Times New Roman"/>
              </a:rPr>
              <a:t>2019 </a:t>
            </a:r>
            <a:r>
              <a:rPr lang="en-US" sz="1800" b="0" i="0" u="none" strike="noStrike" cap="none" dirty="0">
                <a:solidFill>
                  <a:schemeClr val="dk1"/>
                </a:solidFill>
                <a:latin typeface="Times New Roman"/>
                <a:ea typeface="Times New Roman"/>
                <a:cs typeface="Times New Roman"/>
                <a:sym typeface="Times New Roman"/>
              </a:rPr>
              <a:t>exploitation rates for commercial and recreational catches combined. </a:t>
            </a:r>
            <a:r>
              <a:rPr lang="en-US" sz="1800" b="0" i="0" u="none" strike="noStrike" cap="none" dirty="0" smtClean="0">
                <a:solidFill>
                  <a:schemeClr val="dk1"/>
                </a:solidFill>
                <a:latin typeface="Times New Roman"/>
                <a:ea typeface="Times New Roman"/>
                <a:cs typeface="Times New Roman"/>
                <a:sym typeface="Times New Roman"/>
              </a:rPr>
              <a:t>Analysis includes post-stratified FL and LGL data for two distributions</a:t>
            </a:r>
            <a:endParaRPr sz="1800" b="0" i="0" u="none" strike="noStrike" cap="none" dirty="0">
              <a:solidFill>
                <a:schemeClr val="dk1"/>
              </a:solidFill>
              <a:latin typeface="Arial"/>
              <a:ea typeface="Arial"/>
              <a:cs typeface="Arial"/>
              <a:sym typeface="Aria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451" y="166254"/>
            <a:ext cx="10291011" cy="5788694"/>
          </a:xfrm>
          <a:prstGeom prst="rect">
            <a:avLst/>
          </a:prstGeom>
        </p:spPr>
      </p:pic>
    </p:spTree>
    <p:extLst>
      <p:ext uri="{BB962C8B-B14F-4D97-AF65-F5344CB8AC3E}">
        <p14:creationId xmlns:p14="http://schemas.microsoft.com/office/powerpoint/2010/main" val="40582612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6"/>
          <p:cNvSpPr/>
          <p:nvPr/>
        </p:nvSpPr>
        <p:spPr>
          <a:xfrm>
            <a:off x="0" y="0"/>
            <a:ext cx="12192000" cy="4572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194" name="Google Shape;194;p26"/>
          <p:cNvPicPr preferRelativeResize="0"/>
          <p:nvPr/>
        </p:nvPicPr>
        <p:blipFill rotWithShape="1">
          <a:blip r:embed="rId3">
            <a:alphaModFix/>
          </a:blip>
          <a:srcRect t="49" b="49"/>
          <a:stretch/>
        </p:blipFill>
        <p:spPr>
          <a:xfrm>
            <a:off x="-1" y="-46525"/>
            <a:ext cx="10298547" cy="5786888"/>
          </a:xfrm>
          <a:prstGeom prst="rect">
            <a:avLst/>
          </a:prstGeom>
          <a:noFill/>
          <a:ln>
            <a:noFill/>
          </a:ln>
        </p:spPr>
      </p:pic>
      <p:sp>
        <p:nvSpPr>
          <p:cNvPr id="195" name="Google Shape;195;p26"/>
          <p:cNvSpPr/>
          <p:nvPr/>
        </p:nvSpPr>
        <p:spPr>
          <a:xfrm>
            <a:off x="0" y="6100581"/>
            <a:ext cx="11139055" cy="646331"/>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Times New Roman"/>
              <a:buNone/>
            </a:pPr>
            <a:r>
              <a:rPr lang="en-US" sz="1800" b="0" i="0" u="none" strike="noStrike" cap="none">
                <a:solidFill>
                  <a:schemeClr val="dk1"/>
                </a:solidFill>
                <a:latin typeface="Times New Roman"/>
                <a:ea typeface="Times New Roman"/>
                <a:cs typeface="Times New Roman"/>
                <a:sym typeface="Times New Roman"/>
              </a:rPr>
              <a:t>Figure 13: Exploitation rates based </a:t>
            </a:r>
            <a:r>
              <a:rPr lang="en-US" sz="1800" b="0" i="0" u="none" strike="noStrike" cap="none">
                <a:solidFill>
                  <a:schemeClr val="dk1"/>
                </a:solidFill>
                <a:latin typeface="Calibri"/>
                <a:ea typeface="Calibri"/>
                <a:cs typeface="Calibri"/>
                <a:sym typeface="Calibri"/>
              </a:rPr>
              <a:t>“</a:t>
            </a:r>
            <a:r>
              <a:rPr lang="en-US" sz="1800" b="0" i="0" u="none" strike="noStrike" cap="none">
                <a:solidFill>
                  <a:schemeClr val="dk1"/>
                </a:solidFill>
                <a:latin typeface="Times New Roman"/>
                <a:ea typeface="Times New Roman"/>
                <a:cs typeface="Times New Roman"/>
                <a:sym typeface="Times New Roman"/>
              </a:rPr>
              <a:t>All Structure + 15% UCB</a:t>
            </a:r>
            <a:r>
              <a:rPr lang="en-US" sz="1800" b="0" i="0" u="none" strike="noStrike" cap="none">
                <a:solidFill>
                  <a:schemeClr val="dk1"/>
                </a:solidFill>
                <a:latin typeface="Calibri"/>
                <a:ea typeface="Calibri"/>
                <a:cs typeface="Calibri"/>
                <a:sym typeface="Calibri"/>
              </a:rPr>
              <a:t>”</a:t>
            </a:r>
            <a:r>
              <a:rPr lang="en-US" sz="1800" b="0" i="0" u="none" strike="noStrike" cap="none">
                <a:solidFill>
                  <a:schemeClr val="dk1"/>
                </a:solidFill>
                <a:latin typeface="Times New Roman"/>
                <a:ea typeface="Times New Roman"/>
                <a:cs typeface="Times New Roman"/>
                <a:sym typeface="Times New Roman"/>
              </a:rPr>
              <a:t> yield estimate of 23.41 million pounds.  Catch analysis is presented for two distributions and two levels of biomass</a:t>
            </a:r>
            <a:r>
              <a:rPr lang="en-US" sz="1200" b="0" i="0" u="none" strike="noStrike" cap="none">
                <a:solidFill>
                  <a:schemeClr val="dk1"/>
                </a:solidFill>
                <a:latin typeface="Times New Roman"/>
                <a:ea typeface="Times New Roman"/>
                <a:cs typeface="Times New Roman"/>
                <a:sym typeface="Times New Roman"/>
              </a:rPr>
              <a:t>.</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6"/>
          <p:cNvSpPr/>
          <p:nvPr/>
        </p:nvSpPr>
        <p:spPr>
          <a:xfrm>
            <a:off x="0" y="0"/>
            <a:ext cx="12192000" cy="4572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5" name="Google Shape;195;p26"/>
          <p:cNvSpPr/>
          <p:nvPr/>
        </p:nvSpPr>
        <p:spPr>
          <a:xfrm>
            <a:off x="0" y="6100581"/>
            <a:ext cx="11139055" cy="646331"/>
          </a:xfrm>
          <a:prstGeom prst="rect">
            <a:avLst/>
          </a:prstGeom>
          <a:noFill/>
          <a:ln>
            <a:noFill/>
          </a:ln>
        </p:spPr>
        <p:txBody>
          <a:bodyPr spcFirstLastPara="1" wrap="square" lIns="91425" tIns="45700" rIns="91425" bIns="45700" anchor="ctr" anchorCtr="0">
            <a:noAutofit/>
          </a:bodyPr>
          <a:lstStyle/>
          <a:p>
            <a:pPr>
              <a:buClr>
                <a:schemeClr val="dk1"/>
              </a:buClr>
              <a:buSzPts val="1800"/>
            </a:pPr>
            <a:r>
              <a:rPr lang="en-US" sz="1800" b="0" i="0" u="none" strike="noStrike" cap="none" dirty="0" smtClean="0">
                <a:solidFill>
                  <a:schemeClr val="dk1"/>
                </a:solidFill>
                <a:latin typeface="Times New Roman"/>
                <a:ea typeface="Times New Roman"/>
                <a:cs typeface="Times New Roman"/>
                <a:sym typeface="Times New Roman"/>
              </a:rPr>
              <a:t>Exploitation </a:t>
            </a:r>
            <a:r>
              <a:rPr lang="en-US" sz="1800" b="0" i="0" u="none" strike="noStrike" cap="none" dirty="0">
                <a:solidFill>
                  <a:schemeClr val="dk1"/>
                </a:solidFill>
                <a:latin typeface="Times New Roman"/>
                <a:ea typeface="Times New Roman"/>
                <a:cs typeface="Times New Roman"/>
                <a:sym typeface="Times New Roman"/>
              </a:rPr>
              <a:t>rates based </a:t>
            </a:r>
            <a:r>
              <a:rPr lang="en-US" sz="1800" b="0" i="0" u="none" strike="noStrike" cap="none" dirty="0">
                <a:solidFill>
                  <a:schemeClr val="dk1"/>
                </a:solidFill>
                <a:latin typeface="Calibri"/>
                <a:ea typeface="Calibri"/>
                <a:cs typeface="Calibri"/>
                <a:sym typeface="Calibri"/>
              </a:rPr>
              <a:t>“</a:t>
            </a:r>
            <a:r>
              <a:rPr lang="en-US" sz="1800" b="0" i="0" u="none" strike="noStrike" cap="none" dirty="0">
                <a:solidFill>
                  <a:schemeClr val="dk1"/>
                </a:solidFill>
                <a:latin typeface="Times New Roman"/>
                <a:ea typeface="Times New Roman"/>
                <a:cs typeface="Times New Roman"/>
                <a:sym typeface="Times New Roman"/>
              </a:rPr>
              <a:t>All Structure + 15% UCB</a:t>
            </a:r>
            <a:r>
              <a:rPr lang="en-US" sz="1800" b="0" i="0" u="none" strike="noStrike" cap="none" dirty="0">
                <a:solidFill>
                  <a:schemeClr val="dk1"/>
                </a:solidFill>
                <a:latin typeface="Calibri"/>
                <a:ea typeface="Calibri"/>
                <a:cs typeface="Calibri"/>
                <a:sym typeface="Calibri"/>
              </a:rPr>
              <a:t>”</a:t>
            </a:r>
            <a:r>
              <a:rPr lang="en-US" sz="1800" b="0" i="0" u="none" strike="noStrike" cap="none" dirty="0">
                <a:solidFill>
                  <a:schemeClr val="dk1"/>
                </a:solidFill>
                <a:latin typeface="Times New Roman"/>
                <a:ea typeface="Times New Roman"/>
                <a:cs typeface="Times New Roman"/>
                <a:sym typeface="Times New Roman"/>
              </a:rPr>
              <a:t> yield estimate of 23.41 million pounds</a:t>
            </a:r>
            <a:r>
              <a:rPr lang="en-US" sz="1800" b="0" i="0" u="none" strike="noStrike" cap="none" dirty="0" smtClean="0">
                <a:solidFill>
                  <a:schemeClr val="dk1"/>
                </a:solidFill>
                <a:latin typeface="Times New Roman"/>
                <a:ea typeface="Times New Roman"/>
                <a:cs typeface="Times New Roman"/>
                <a:sym typeface="Times New Roman"/>
              </a:rPr>
              <a:t>.</a:t>
            </a:r>
            <a:r>
              <a:rPr lang="en-US" sz="1800" dirty="0" smtClean="0">
                <a:solidFill>
                  <a:schemeClr val="dk1"/>
                </a:solidFill>
                <a:latin typeface="Times New Roman"/>
                <a:ea typeface="Times New Roman"/>
                <a:cs typeface="Times New Roman"/>
                <a:sym typeface="Times New Roman"/>
              </a:rPr>
              <a:t>. Analysis includes post-stratified </a:t>
            </a:r>
            <a:r>
              <a:rPr lang="en-US" sz="1800" dirty="0">
                <a:solidFill>
                  <a:schemeClr val="dk1"/>
                </a:solidFill>
                <a:latin typeface="Times New Roman"/>
                <a:ea typeface="Times New Roman"/>
                <a:cs typeface="Times New Roman"/>
                <a:sym typeface="Times New Roman"/>
              </a:rPr>
              <a:t>FL and LGL data for two distributions</a:t>
            </a:r>
            <a:endParaRPr lang="en-US" sz="1800" dirty="0">
              <a:solidFill>
                <a:schemeClr val="dk1"/>
              </a:solidFill>
            </a:endParaRPr>
          </a:p>
          <a:p>
            <a:pPr marL="0" marR="0" lvl="0" indent="0" algn="l" rtl="0">
              <a:lnSpc>
                <a:spcPct val="100000"/>
              </a:lnSpc>
              <a:spcBef>
                <a:spcPts val="0"/>
              </a:spcBef>
              <a:spcAft>
                <a:spcPts val="0"/>
              </a:spcAft>
              <a:buClr>
                <a:schemeClr val="dk1"/>
              </a:buClr>
              <a:buSzPts val="1800"/>
              <a:buFont typeface="Times New Roman"/>
              <a:buNone/>
            </a:pPr>
            <a:endParaRPr sz="1800" b="0" i="0" u="none" strike="noStrike" cap="none" dirty="0">
              <a:solidFill>
                <a:schemeClr val="dk1"/>
              </a:solidFill>
              <a:latin typeface="Arial"/>
              <a:ea typeface="Arial"/>
              <a:cs typeface="Arial"/>
              <a:sym typeface="Aria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7852" y="228600"/>
            <a:ext cx="9520989" cy="5355556"/>
          </a:xfrm>
          <a:prstGeom prst="rect">
            <a:avLst/>
          </a:prstGeom>
        </p:spPr>
      </p:pic>
      <p:sp>
        <p:nvSpPr>
          <p:cNvPr id="5" name="TextBox 4"/>
          <p:cNvSpPr txBox="1"/>
          <p:nvPr/>
        </p:nvSpPr>
        <p:spPr>
          <a:xfrm>
            <a:off x="198888" y="101025"/>
            <a:ext cx="2537927" cy="584775"/>
          </a:xfrm>
          <a:prstGeom prst="rect">
            <a:avLst/>
          </a:prstGeom>
          <a:noFill/>
        </p:spPr>
        <p:txBody>
          <a:bodyPr wrap="square" rtlCol="0">
            <a:spAutoFit/>
          </a:bodyPr>
          <a:lstStyle/>
          <a:p>
            <a:r>
              <a:rPr lang="en-US" sz="3200" dirty="0" smtClean="0"/>
              <a:t>NEW</a:t>
            </a:r>
            <a:endParaRPr lang="en-US" sz="3200" dirty="0"/>
          </a:p>
        </p:txBody>
      </p:sp>
    </p:spTree>
    <p:extLst>
      <p:ext uri="{BB962C8B-B14F-4D97-AF65-F5344CB8AC3E}">
        <p14:creationId xmlns:p14="http://schemas.microsoft.com/office/powerpoint/2010/main" val="9007973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7"/>
          <p:cNvSpPr/>
          <p:nvPr/>
        </p:nvSpPr>
        <p:spPr>
          <a:xfrm>
            <a:off x="0" y="31600"/>
            <a:ext cx="11393400" cy="8310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400"/>
              <a:buFont typeface="Times New Roman"/>
              <a:buNone/>
            </a:pPr>
            <a:r>
              <a:rPr lang="en-US" sz="2400" b="1" i="0" u="none" strike="noStrike" cap="none" dirty="0" smtClean="0">
                <a:solidFill>
                  <a:schemeClr val="dk1"/>
                </a:solidFill>
                <a:latin typeface="Times New Roman"/>
                <a:ea typeface="Times New Roman"/>
                <a:cs typeface="Times New Roman"/>
                <a:sym typeface="Times New Roman"/>
              </a:rPr>
              <a:t>New: </a:t>
            </a:r>
            <a:r>
              <a:rPr lang="en-US" sz="2400" b="0" i="0" u="none" strike="noStrike" cap="none" dirty="0" smtClean="0">
                <a:solidFill>
                  <a:schemeClr val="dk1"/>
                </a:solidFill>
                <a:latin typeface="Times New Roman"/>
                <a:ea typeface="Times New Roman"/>
                <a:cs typeface="Times New Roman"/>
                <a:sym typeface="Times New Roman"/>
              </a:rPr>
              <a:t>Table </a:t>
            </a:r>
            <a:r>
              <a:rPr lang="en-US" sz="2400" b="0" i="0" u="none" strike="noStrike" cap="none" dirty="0">
                <a:solidFill>
                  <a:schemeClr val="dk1"/>
                </a:solidFill>
                <a:latin typeface="Times New Roman"/>
                <a:ea typeface="Times New Roman"/>
                <a:cs typeface="Times New Roman"/>
                <a:sym typeface="Times New Roman"/>
              </a:rPr>
              <a:t>1: Proportion biomass available to the fishery at or above each level of exploitation per each of the distributions explored</a:t>
            </a:r>
            <a:r>
              <a:rPr lang="en-US" sz="1200" b="0" i="0" u="none" strike="noStrike" cap="none" dirty="0">
                <a:solidFill>
                  <a:schemeClr val="dk1"/>
                </a:solidFill>
                <a:latin typeface="Times New Roman"/>
                <a:ea typeface="Times New Roman"/>
                <a:cs typeface="Times New Roman"/>
                <a:sym typeface="Times New Roman"/>
              </a:rPr>
              <a:t>. </a:t>
            </a:r>
            <a:endParaRPr sz="1800" b="0" i="0" u="none" strike="noStrike" cap="none" dirty="0">
              <a:solidFill>
                <a:schemeClr val="dk1"/>
              </a:solidFill>
              <a:latin typeface="Arial"/>
              <a:ea typeface="Arial"/>
              <a:cs typeface="Arial"/>
              <a:sym typeface="Arial"/>
            </a:endParaRPr>
          </a:p>
        </p:txBody>
      </p:sp>
      <p:graphicFrame>
        <p:nvGraphicFramePr>
          <p:cNvPr id="201" name="Google Shape;201;p27"/>
          <p:cNvGraphicFramePr/>
          <p:nvPr>
            <p:extLst/>
          </p:nvPr>
        </p:nvGraphicFramePr>
        <p:xfrm>
          <a:off x="126094" y="1112901"/>
          <a:ext cx="9270250" cy="5082750"/>
        </p:xfrm>
        <a:graphic>
          <a:graphicData uri="http://schemas.openxmlformats.org/drawingml/2006/table">
            <a:tbl>
              <a:tblPr>
                <a:noFill/>
                <a:tableStyleId>{448BBBAB-F1F3-4217-8026-40385453E371}</a:tableStyleId>
              </a:tblPr>
              <a:tblGrid>
                <a:gridCol w="2000800">
                  <a:extLst>
                    <a:ext uri="{9D8B030D-6E8A-4147-A177-3AD203B41FA5}">
                      <a16:colId xmlns:a16="http://schemas.microsoft.com/office/drawing/2014/main" val="20000"/>
                    </a:ext>
                  </a:extLst>
                </a:gridCol>
                <a:gridCol w="1868950">
                  <a:extLst>
                    <a:ext uri="{9D8B030D-6E8A-4147-A177-3AD203B41FA5}">
                      <a16:colId xmlns:a16="http://schemas.microsoft.com/office/drawing/2014/main" val="20001"/>
                    </a:ext>
                  </a:extLst>
                </a:gridCol>
                <a:gridCol w="1168750">
                  <a:extLst>
                    <a:ext uri="{9D8B030D-6E8A-4147-A177-3AD203B41FA5}">
                      <a16:colId xmlns:a16="http://schemas.microsoft.com/office/drawing/2014/main" val="20002"/>
                    </a:ext>
                  </a:extLst>
                </a:gridCol>
                <a:gridCol w="2198100">
                  <a:extLst>
                    <a:ext uri="{9D8B030D-6E8A-4147-A177-3AD203B41FA5}">
                      <a16:colId xmlns:a16="http://schemas.microsoft.com/office/drawing/2014/main" val="20003"/>
                    </a:ext>
                  </a:extLst>
                </a:gridCol>
                <a:gridCol w="2033650">
                  <a:extLst>
                    <a:ext uri="{9D8B030D-6E8A-4147-A177-3AD203B41FA5}">
                      <a16:colId xmlns:a16="http://schemas.microsoft.com/office/drawing/2014/main" val="20004"/>
                    </a:ext>
                  </a:extLst>
                </a:gridCol>
              </a:tblGrid>
              <a:tr h="558550">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gridSpan="4">
                  <a:txBody>
                    <a:bodyPr/>
                    <a:lstStyle/>
                    <a:p>
                      <a:pPr marL="0" lvl="0" indent="0" algn="l" rtl="0">
                        <a:spcBef>
                          <a:spcPts val="0"/>
                        </a:spcBef>
                        <a:spcAft>
                          <a:spcPts val="0"/>
                        </a:spcAft>
                        <a:buNone/>
                      </a:pPr>
                      <a:r>
                        <a:rPr lang="en-US" sz="1800" b="1"/>
                        <a:t>Biomass available to fishery</a:t>
                      </a:r>
                      <a:endParaRPr sz="1800" b="1"/>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894650">
                <a:tc>
                  <a:txBody>
                    <a:bodyPr/>
                    <a:lstStyle/>
                    <a:p>
                      <a:pPr marL="0" lvl="0" indent="0" algn="l" rtl="0">
                        <a:spcBef>
                          <a:spcPts val="0"/>
                        </a:spcBef>
                        <a:spcAft>
                          <a:spcPts val="0"/>
                        </a:spcAft>
                        <a:buNone/>
                      </a:pPr>
                      <a:r>
                        <a:rPr lang="en-US" sz="1800" b="1">
                          <a:solidFill>
                            <a:schemeClr val="lt1"/>
                          </a:solidFill>
                        </a:rPr>
                        <a:t>Exploitation rate  </a:t>
                      </a:r>
                      <a:endParaRPr sz="1800" b="1">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1"/>
                    </a:solidFill>
                  </a:tcPr>
                </a:tc>
                <a:tc>
                  <a:txBody>
                    <a:bodyPr/>
                    <a:lstStyle/>
                    <a:p>
                      <a:pPr marL="0" lvl="0" indent="0" algn="l" rtl="0">
                        <a:spcBef>
                          <a:spcPts val="0"/>
                        </a:spcBef>
                        <a:spcAft>
                          <a:spcPts val="0"/>
                        </a:spcAft>
                        <a:buNone/>
                      </a:pPr>
                      <a:r>
                        <a:rPr lang="en-US" sz="1800" b="1">
                          <a:solidFill>
                            <a:schemeClr val="lt1"/>
                          </a:solidFill>
                        </a:rPr>
                        <a:t>96M</a:t>
                      </a:r>
                      <a:endParaRPr sz="1800" b="1">
                        <a:solidFill>
                          <a:schemeClr val="lt1"/>
                        </a:solidFill>
                      </a:endParaRPr>
                    </a:p>
                    <a:p>
                      <a:pPr marL="0" lvl="0" indent="0" algn="l" rtl="0">
                        <a:spcBef>
                          <a:spcPts val="0"/>
                        </a:spcBef>
                        <a:spcAft>
                          <a:spcPts val="0"/>
                        </a:spcAft>
                        <a:buNone/>
                      </a:pPr>
                      <a:r>
                        <a:rPr lang="en-US" sz="1800" b="1">
                          <a:solidFill>
                            <a:schemeClr val="lt1"/>
                          </a:solidFill>
                        </a:rPr>
                        <a:t>Karnauskas</a:t>
                      </a:r>
                      <a:endParaRPr sz="1800" b="1">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1"/>
                    </a:solidFill>
                  </a:tcPr>
                </a:tc>
                <a:tc>
                  <a:txBody>
                    <a:bodyPr/>
                    <a:lstStyle/>
                    <a:p>
                      <a:pPr marL="0" lvl="0" indent="0" algn="l" rtl="0">
                        <a:spcBef>
                          <a:spcPts val="0"/>
                        </a:spcBef>
                        <a:spcAft>
                          <a:spcPts val="0"/>
                        </a:spcAft>
                        <a:buNone/>
                      </a:pPr>
                      <a:r>
                        <a:rPr lang="en-US" sz="1800" b="1">
                          <a:solidFill>
                            <a:schemeClr val="lt1"/>
                          </a:solidFill>
                        </a:rPr>
                        <a:t>96M</a:t>
                      </a:r>
                      <a:endParaRPr sz="1800" b="1">
                        <a:solidFill>
                          <a:schemeClr val="lt1"/>
                        </a:solidFill>
                      </a:endParaRPr>
                    </a:p>
                    <a:p>
                      <a:pPr marL="0" lvl="0" indent="0" algn="l" rtl="0">
                        <a:spcBef>
                          <a:spcPts val="0"/>
                        </a:spcBef>
                        <a:spcAft>
                          <a:spcPts val="0"/>
                        </a:spcAft>
                        <a:buNone/>
                      </a:pPr>
                      <a:r>
                        <a:rPr lang="en-US" sz="1800" b="1">
                          <a:solidFill>
                            <a:schemeClr val="lt1"/>
                          </a:solidFill>
                        </a:rPr>
                        <a:t>GRSC</a:t>
                      </a:r>
                      <a:endParaRPr sz="1800" b="1">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1"/>
                    </a:solidFill>
                  </a:tcPr>
                </a:tc>
                <a:tc>
                  <a:txBody>
                    <a:bodyPr/>
                    <a:lstStyle/>
                    <a:p>
                      <a:pPr marL="0" lvl="0" indent="0" algn="l" rtl="0">
                        <a:spcBef>
                          <a:spcPts val="0"/>
                        </a:spcBef>
                        <a:spcAft>
                          <a:spcPts val="0"/>
                        </a:spcAft>
                        <a:buNone/>
                      </a:pPr>
                      <a:r>
                        <a:rPr lang="en-US" sz="1800" b="1">
                          <a:solidFill>
                            <a:schemeClr val="lt1"/>
                          </a:solidFill>
                        </a:rPr>
                        <a:t>ReDist94m</a:t>
                      </a:r>
                      <a:endParaRPr sz="1800" b="1">
                        <a:solidFill>
                          <a:schemeClr val="lt1"/>
                        </a:solidFill>
                      </a:endParaRPr>
                    </a:p>
                    <a:p>
                      <a:pPr marL="0" lvl="0" indent="0" algn="l" rtl="0">
                        <a:spcBef>
                          <a:spcPts val="0"/>
                        </a:spcBef>
                        <a:spcAft>
                          <a:spcPts val="0"/>
                        </a:spcAft>
                        <a:buNone/>
                      </a:pPr>
                      <a:r>
                        <a:rPr lang="en-US" sz="1800" b="1">
                          <a:solidFill>
                            <a:schemeClr val="lt1"/>
                          </a:solidFill>
                        </a:rPr>
                        <a:t>Karnauskas</a:t>
                      </a:r>
                      <a:endParaRPr sz="1800" b="1">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1"/>
                    </a:solidFill>
                  </a:tcPr>
                </a:tc>
                <a:tc>
                  <a:txBody>
                    <a:bodyPr/>
                    <a:lstStyle/>
                    <a:p>
                      <a:pPr marL="0" lvl="0" indent="0" algn="l" rtl="0">
                        <a:spcBef>
                          <a:spcPts val="0"/>
                        </a:spcBef>
                        <a:spcAft>
                          <a:spcPts val="0"/>
                        </a:spcAft>
                        <a:buNone/>
                      </a:pPr>
                      <a:r>
                        <a:rPr lang="en-US" sz="1800" b="1">
                          <a:solidFill>
                            <a:schemeClr val="lt1"/>
                          </a:solidFill>
                        </a:rPr>
                        <a:t>ReDist94m</a:t>
                      </a:r>
                      <a:endParaRPr sz="1800" b="1">
                        <a:solidFill>
                          <a:schemeClr val="lt1"/>
                        </a:solidFill>
                      </a:endParaRPr>
                    </a:p>
                    <a:p>
                      <a:pPr marL="0" lvl="0" indent="0" algn="l" rtl="0">
                        <a:spcBef>
                          <a:spcPts val="0"/>
                        </a:spcBef>
                        <a:spcAft>
                          <a:spcPts val="0"/>
                        </a:spcAft>
                        <a:buNone/>
                      </a:pPr>
                      <a:r>
                        <a:rPr lang="en-US" sz="1800" b="1">
                          <a:solidFill>
                            <a:schemeClr val="lt1"/>
                          </a:solidFill>
                        </a:rPr>
                        <a:t>GRSC</a:t>
                      </a:r>
                      <a:endParaRPr sz="1800" b="1">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1"/>
                    </a:solidFill>
                  </a:tcPr>
                </a:tc>
                <a:extLst>
                  <a:ext uri="{0D108BD9-81ED-4DB2-BD59-A6C34878D82A}">
                    <a16:rowId xmlns:a16="http://schemas.microsoft.com/office/drawing/2014/main" val="10001"/>
                  </a:ext>
                </a:extLst>
              </a:tr>
              <a:tr h="604925">
                <a:tc>
                  <a:txBody>
                    <a:bodyPr/>
                    <a:lstStyle/>
                    <a:p>
                      <a:pPr marL="0" lvl="0" indent="0" algn="r" rtl="0">
                        <a:lnSpc>
                          <a:spcPct val="115000"/>
                        </a:lnSpc>
                        <a:spcBef>
                          <a:spcPts val="0"/>
                        </a:spcBef>
                        <a:spcAft>
                          <a:spcPts val="0"/>
                        </a:spcAft>
                        <a:buNone/>
                      </a:pPr>
                      <a:r>
                        <a:rPr lang="en-US" sz="1800"/>
                        <a:t>0.001</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0"/>
                        </a:spcBef>
                        <a:spcAft>
                          <a:spcPts val="0"/>
                        </a:spcAft>
                        <a:buNone/>
                      </a:pPr>
                      <a:r>
                        <a:rPr lang="en-US" sz="1800" dirty="0" smtClean="0"/>
                        <a:t>0.84</a:t>
                      </a:r>
                      <a:endParaRPr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0"/>
                        </a:spcBef>
                        <a:spcAft>
                          <a:spcPts val="0"/>
                        </a:spcAft>
                        <a:buNone/>
                      </a:pPr>
                      <a:r>
                        <a:rPr lang="en-US" sz="1800"/>
                        <a:t>0.885</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0"/>
                        </a:spcBef>
                        <a:spcAft>
                          <a:spcPts val="0"/>
                        </a:spcAft>
                        <a:buNone/>
                      </a:pPr>
                      <a:r>
                        <a:rPr lang="en-US" sz="1800" dirty="0"/>
                        <a:t>0.843</a:t>
                      </a:r>
                      <a:endParaRPr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0"/>
                        </a:spcBef>
                        <a:spcAft>
                          <a:spcPts val="0"/>
                        </a:spcAft>
                        <a:buNone/>
                      </a:pPr>
                      <a:r>
                        <a:rPr lang="en-US" sz="1800"/>
                        <a:t>0.862</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extLst>
                  <a:ext uri="{0D108BD9-81ED-4DB2-BD59-A6C34878D82A}">
                    <a16:rowId xmlns:a16="http://schemas.microsoft.com/office/drawing/2014/main" val="10002"/>
                  </a:ext>
                </a:extLst>
              </a:tr>
              <a:tr h="604925">
                <a:tc>
                  <a:txBody>
                    <a:bodyPr/>
                    <a:lstStyle/>
                    <a:p>
                      <a:pPr marL="0" lvl="0" indent="0" algn="r" rtl="0">
                        <a:lnSpc>
                          <a:spcPct val="115000"/>
                        </a:lnSpc>
                        <a:spcBef>
                          <a:spcPts val="0"/>
                        </a:spcBef>
                        <a:spcAft>
                          <a:spcPts val="0"/>
                        </a:spcAft>
                        <a:buNone/>
                      </a:pPr>
                      <a:r>
                        <a:rPr lang="en-US" sz="1800"/>
                        <a:t>0.005</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0"/>
                        </a:spcBef>
                        <a:spcAft>
                          <a:spcPts val="0"/>
                        </a:spcAft>
                        <a:buNone/>
                      </a:pPr>
                      <a:r>
                        <a:rPr lang="en-US" sz="1800" dirty="0" smtClean="0"/>
                        <a:t>0.574</a:t>
                      </a:r>
                      <a:endParaRPr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0"/>
                        </a:spcBef>
                        <a:spcAft>
                          <a:spcPts val="0"/>
                        </a:spcAft>
                        <a:buNone/>
                      </a:pPr>
                      <a:r>
                        <a:rPr lang="en-US" sz="1800"/>
                        <a:t>0.635</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0"/>
                        </a:spcBef>
                        <a:spcAft>
                          <a:spcPts val="0"/>
                        </a:spcAft>
                        <a:buNone/>
                      </a:pPr>
                      <a:r>
                        <a:rPr lang="en-US" sz="1800"/>
                        <a:t>0.579</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0"/>
                        </a:spcBef>
                        <a:spcAft>
                          <a:spcPts val="0"/>
                        </a:spcAft>
                        <a:buNone/>
                      </a:pPr>
                      <a:r>
                        <a:rPr lang="en-US" sz="1800"/>
                        <a:t>0.579</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extLst>
                  <a:ext uri="{0D108BD9-81ED-4DB2-BD59-A6C34878D82A}">
                    <a16:rowId xmlns:a16="http://schemas.microsoft.com/office/drawing/2014/main" val="10003"/>
                  </a:ext>
                </a:extLst>
              </a:tr>
              <a:tr h="604925">
                <a:tc>
                  <a:txBody>
                    <a:bodyPr/>
                    <a:lstStyle/>
                    <a:p>
                      <a:pPr marL="0" lvl="0" indent="0" algn="r" rtl="0">
                        <a:lnSpc>
                          <a:spcPct val="115000"/>
                        </a:lnSpc>
                        <a:spcBef>
                          <a:spcPts val="0"/>
                        </a:spcBef>
                        <a:spcAft>
                          <a:spcPts val="0"/>
                        </a:spcAft>
                        <a:buNone/>
                      </a:pPr>
                      <a:r>
                        <a:rPr lang="en-US" sz="1800"/>
                        <a:t>0.01</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0"/>
                        </a:spcBef>
                        <a:spcAft>
                          <a:spcPts val="0"/>
                        </a:spcAft>
                        <a:buNone/>
                      </a:pPr>
                      <a:r>
                        <a:rPr lang="en-US" sz="1800" dirty="0" smtClean="0"/>
                        <a:t>0.454</a:t>
                      </a:r>
                      <a:endParaRPr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0"/>
                        </a:spcBef>
                        <a:spcAft>
                          <a:spcPts val="0"/>
                        </a:spcAft>
                        <a:buNone/>
                      </a:pPr>
                      <a:r>
                        <a:rPr lang="en-US" sz="1800"/>
                        <a:t>0.451</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0"/>
                        </a:spcBef>
                        <a:spcAft>
                          <a:spcPts val="0"/>
                        </a:spcAft>
                        <a:buNone/>
                      </a:pPr>
                      <a:r>
                        <a:rPr lang="en-US" sz="1800"/>
                        <a:t>0.459</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0"/>
                        </a:spcBef>
                        <a:spcAft>
                          <a:spcPts val="0"/>
                        </a:spcAft>
                        <a:buNone/>
                      </a:pPr>
                      <a:r>
                        <a:rPr lang="en-US" sz="1800"/>
                        <a:t>0.436</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extLst>
                  <a:ext uri="{0D108BD9-81ED-4DB2-BD59-A6C34878D82A}">
                    <a16:rowId xmlns:a16="http://schemas.microsoft.com/office/drawing/2014/main" val="10004"/>
                  </a:ext>
                </a:extLst>
              </a:tr>
              <a:tr h="604925">
                <a:tc>
                  <a:txBody>
                    <a:bodyPr/>
                    <a:lstStyle/>
                    <a:p>
                      <a:pPr marL="0" lvl="0" indent="0" algn="r" rtl="0">
                        <a:lnSpc>
                          <a:spcPct val="115000"/>
                        </a:lnSpc>
                        <a:spcBef>
                          <a:spcPts val="0"/>
                        </a:spcBef>
                        <a:spcAft>
                          <a:spcPts val="0"/>
                        </a:spcAft>
                        <a:buNone/>
                      </a:pPr>
                      <a:r>
                        <a:rPr lang="en-US" sz="1800"/>
                        <a:t>0.025</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0"/>
                        </a:spcBef>
                        <a:spcAft>
                          <a:spcPts val="0"/>
                        </a:spcAft>
                        <a:buNone/>
                      </a:pPr>
                      <a:r>
                        <a:rPr lang="en-US" sz="1800" dirty="0" smtClean="0"/>
                        <a:t>0.277</a:t>
                      </a:r>
                      <a:endParaRPr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0"/>
                        </a:spcBef>
                        <a:spcAft>
                          <a:spcPts val="0"/>
                        </a:spcAft>
                        <a:buNone/>
                      </a:pPr>
                      <a:r>
                        <a:rPr lang="en-US" sz="1800"/>
                        <a:t>0.271</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0"/>
                        </a:spcBef>
                        <a:spcAft>
                          <a:spcPts val="0"/>
                        </a:spcAft>
                        <a:buNone/>
                      </a:pPr>
                      <a:r>
                        <a:rPr lang="en-US" sz="1800"/>
                        <a:t>0.28</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0"/>
                        </a:spcBef>
                        <a:spcAft>
                          <a:spcPts val="0"/>
                        </a:spcAft>
                        <a:buNone/>
                      </a:pPr>
                      <a:r>
                        <a:rPr lang="en-US" sz="1800"/>
                        <a:t>0.27</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extLst>
                  <a:ext uri="{0D108BD9-81ED-4DB2-BD59-A6C34878D82A}">
                    <a16:rowId xmlns:a16="http://schemas.microsoft.com/office/drawing/2014/main" val="10005"/>
                  </a:ext>
                </a:extLst>
              </a:tr>
              <a:tr h="604925">
                <a:tc>
                  <a:txBody>
                    <a:bodyPr/>
                    <a:lstStyle/>
                    <a:p>
                      <a:pPr marL="0" lvl="0" indent="0" algn="r" rtl="0">
                        <a:lnSpc>
                          <a:spcPct val="115000"/>
                        </a:lnSpc>
                        <a:spcBef>
                          <a:spcPts val="0"/>
                        </a:spcBef>
                        <a:spcAft>
                          <a:spcPts val="0"/>
                        </a:spcAft>
                        <a:buNone/>
                      </a:pPr>
                      <a:r>
                        <a:rPr lang="en-US" sz="1800"/>
                        <a:t>0.05</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0"/>
                        </a:spcBef>
                        <a:spcAft>
                          <a:spcPts val="0"/>
                        </a:spcAft>
                        <a:buNone/>
                      </a:pPr>
                      <a:r>
                        <a:rPr lang="en-US" sz="1800" dirty="0" smtClean="0"/>
                        <a:t>0.17</a:t>
                      </a:r>
                      <a:endParaRPr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0"/>
                        </a:spcBef>
                        <a:spcAft>
                          <a:spcPts val="0"/>
                        </a:spcAft>
                        <a:buNone/>
                      </a:pPr>
                      <a:r>
                        <a:rPr lang="en-US" sz="1800"/>
                        <a:t>0.161</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0"/>
                        </a:spcBef>
                        <a:spcAft>
                          <a:spcPts val="0"/>
                        </a:spcAft>
                        <a:buNone/>
                      </a:pPr>
                      <a:r>
                        <a:rPr lang="en-US" sz="1800"/>
                        <a:t>0.172</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0"/>
                        </a:spcBef>
                        <a:spcAft>
                          <a:spcPts val="0"/>
                        </a:spcAft>
                        <a:buNone/>
                      </a:pPr>
                      <a:r>
                        <a:rPr lang="en-US" sz="1800"/>
                        <a:t>0.154</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extLst>
                  <a:ext uri="{0D108BD9-81ED-4DB2-BD59-A6C34878D82A}">
                    <a16:rowId xmlns:a16="http://schemas.microsoft.com/office/drawing/2014/main" val="10006"/>
                  </a:ext>
                </a:extLst>
              </a:tr>
              <a:tr h="604925">
                <a:tc>
                  <a:txBody>
                    <a:bodyPr/>
                    <a:lstStyle/>
                    <a:p>
                      <a:pPr marL="0" lvl="0" indent="0" algn="r" rtl="0">
                        <a:lnSpc>
                          <a:spcPct val="115000"/>
                        </a:lnSpc>
                        <a:spcBef>
                          <a:spcPts val="0"/>
                        </a:spcBef>
                        <a:spcAft>
                          <a:spcPts val="0"/>
                        </a:spcAft>
                        <a:buNone/>
                      </a:pPr>
                      <a:r>
                        <a:rPr lang="en-US" sz="1800"/>
                        <a:t>0.1</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0"/>
                        </a:spcBef>
                        <a:spcAft>
                          <a:spcPts val="0"/>
                        </a:spcAft>
                        <a:buNone/>
                      </a:pPr>
                      <a:r>
                        <a:rPr lang="en-US" sz="1800"/>
                        <a:t>0.095</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0"/>
                        </a:spcBef>
                        <a:spcAft>
                          <a:spcPts val="0"/>
                        </a:spcAft>
                        <a:buNone/>
                      </a:pPr>
                      <a:r>
                        <a:rPr lang="en-US" sz="1800"/>
                        <a:t>0.085</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0"/>
                        </a:spcBef>
                        <a:spcAft>
                          <a:spcPts val="0"/>
                        </a:spcAft>
                        <a:buNone/>
                      </a:pPr>
                      <a:r>
                        <a:rPr lang="en-US" sz="1800"/>
                        <a:t>0.098</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0"/>
                        </a:spcBef>
                        <a:spcAft>
                          <a:spcPts val="0"/>
                        </a:spcAft>
                        <a:buNone/>
                      </a:pPr>
                      <a:r>
                        <a:rPr lang="en-US" sz="1800" dirty="0"/>
                        <a:t>0.081</a:t>
                      </a:r>
                      <a:endParaRPr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extLst>
                  <a:ext uri="{0D108BD9-81ED-4DB2-BD59-A6C34878D82A}">
                    <a16:rowId xmlns:a16="http://schemas.microsoft.com/office/drawing/2014/main" val="10007"/>
                  </a:ext>
                </a:extLst>
              </a:tr>
            </a:tbl>
          </a:graphicData>
        </a:graphic>
      </p:graphicFrame>
      <p:sp>
        <p:nvSpPr>
          <p:cNvPr id="2" name="TextBox 1"/>
          <p:cNvSpPr txBox="1"/>
          <p:nvPr/>
        </p:nvSpPr>
        <p:spPr>
          <a:xfrm>
            <a:off x="9670211" y="2096219"/>
            <a:ext cx="2346385" cy="1631216"/>
          </a:xfrm>
          <a:prstGeom prst="rect">
            <a:avLst/>
          </a:prstGeom>
          <a:noFill/>
        </p:spPr>
        <p:txBody>
          <a:bodyPr wrap="square" rtlCol="0">
            <a:spAutoFit/>
          </a:bodyPr>
          <a:lstStyle/>
          <a:p>
            <a:r>
              <a:rPr lang="en-US" sz="2000" dirty="0" smtClean="0"/>
              <a:t>Large fraction of biomass gets very low exploitation, based in 2019 ‘footprint’ of catch</a:t>
            </a:r>
            <a:endParaRPr lang="en-US" sz="2000" dirty="0"/>
          </a:p>
        </p:txBody>
      </p:sp>
    </p:spTree>
    <p:extLst>
      <p:ext uri="{BB962C8B-B14F-4D97-AF65-F5344CB8AC3E}">
        <p14:creationId xmlns:p14="http://schemas.microsoft.com/office/powerpoint/2010/main" val="19384677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7"/>
          <p:cNvSpPr/>
          <p:nvPr/>
        </p:nvSpPr>
        <p:spPr>
          <a:xfrm>
            <a:off x="0" y="31600"/>
            <a:ext cx="11393400" cy="8310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2400"/>
              <a:buFont typeface="Times New Roman"/>
              <a:buNone/>
            </a:pPr>
            <a:r>
              <a:rPr lang="en-US" sz="2400" b="1" i="0" u="none" strike="noStrike" cap="none" dirty="0" smtClean="0">
                <a:solidFill>
                  <a:schemeClr val="dk1"/>
                </a:solidFill>
                <a:latin typeface="Times New Roman"/>
                <a:ea typeface="Times New Roman"/>
                <a:cs typeface="Times New Roman"/>
                <a:sym typeface="Times New Roman"/>
              </a:rPr>
              <a:t>NEW: </a:t>
            </a:r>
            <a:r>
              <a:rPr lang="en-US" sz="2400" b="0" i="0" u="none" strike="noStrike" cap="none" dirty="0" smtClean="0">
                <a:solidFill>
                  <a:schemeClr val="dk1"/>
                </a:solidFill>
                <a:latin typeface="Times New Roman"/>
                <a:ea typeface="Times New Roman"/>
                <a:cs typeface="Times New Roman"/>
                <a:sym typeface="Times New Roman"/>
              </a:rPr>
              <a:t>Table </a:t>
            </a:r>
            <a:r>
              <a:rPr lang="en-US" sz="2400" b="0" i="0" u="none" strike="noStrike" cap="none" dirty="0" smtClean="0">
                <a:solidFill>
                  <a:schemeClr val="dk1"/>
                </a:solidFill>
                <a:latin typeface="Times New Roman"/>
                <a:ea typeface="Times New Roman"/>
                <a:cs typeface="Times New Roman"/>
                <a:sym typeface="Times New Roman"/>
              </a:rPr>
              <a:t>1B: </a:t>
            </a:r>
            <a:r>
              <a:rPr lang="en-US" sz="2400" b="0" i="0" u="none" strike="noStrike" cap="none" dirty="0">
                <a:solidFill>
                  <a:schemeClr val="dk1"/>
                </a:solidFill>
                <a:latin typeface="Times New Roman"/>
                <a:ea typeface="Times New Roman"/>
                <a:cs typeface="Times New Roman"/>
                <a:sym typeface="Times New Roman"/>
              </a:rPr>
              <a:t>Proportion biomass available to the fishery at or above each level of exploitation per each of the distributions explored</a:t>
            </a:r>
            <a:r>
              <a:rPr lang="en-US" sz="1200" b="0" i="0" u="none" strike="noStrike" cap="none" dirty="0">
                <a:solidFill>
                  <a:schemeClr val="dk1"/>
                </a:solidFill>
                <a:latin typeface="Times New Roman"/>
                <a:ea typeface="Times New Roman"/>
                <a:cs typeface="Times New Roman"/>
                <a:sym typeface="Times New Roman"/>
              </a:rPr>
              <a:t>. </a:t>
            </a:r>
            <a:endParaRPr sz="1800" b="0" i="0" u="none" strike="noStrike" cap="none" dirty="0">
              <a:solidFill>
                <a:schemeClr val="dk1"/>
              </a:solidFill>
              <a:latin typeface="Arial"/>
              <a:ea typeface="Arial"/>
              <a:cs typeface="Arial"/>
              <a:sym typeface="Arial"/>
            </a:endParaRPr>
          </a:p>
        </p:txBody>
      </p:sp>
      <p:graphicFrame>
        <p:nvGraphicFramePr>
          <p:cNvPr id="201" name="Google Shape;201;p27"/>
          <p:cNvGraphicFramePr/>
          <p:nvPr>
            <p:extLst>
              <p:ext uri="{D42A27DB-BD31-4B8C-83A1-F6EECF244321}">
                <p14:modId xmlns:p14="http://schemas.microsoft.com/office/powerpoint/2010/main" val="2611081468"/>
              </p:ext>
            </p:extLst>
          </p:nvPr>
        </p:nvGraphicFramePr>
        <p:xfrm>
          <a:off x="126094" y="1112901"/>
          <a:ext cx="9270250" cy="5193910"/>
        </p:xfrm>
        <a:graphic>
          <a:graphicData uri="http://schemas.openxmlformats.org/drawingml/2006/table">
            <a:tbl>
              <a:tblPr>
                <a:noFill/>
                <a:tableStyleId>{448BBBAB-F1F3-4217-8026-40385453E371}</a:tableStyleId>
              </a:tblPr>
              <a:tblGrid>
                <a:gridCol w="2000800">
                  <a:extLst>
                    <a:ext uri="{9D8B030D-6E8A-4147-A177-3AD203B41FA5}">
                      <a16:colId xmlns:a16="http://schemas.microsoft.com/office/drawing/2014/main" val="20000"/>
                    </a:ext>
                  </a:extLst>
                </a:gridCol>
                <a:gridCol w="1868950">
                  <a:extLst>
                    <a:ext uri="{9D8B030D-6E8A-4147-A177-3AD203B41FA5}">
                      <a16:colId xmlns:a16="http://schemas.microsoft.com/office/drawing/2014/main" val="20001"/>
                    </a:ext>
                  </a:extLst>
                </a:gridCol>
                <a:gridCol w="1168750">
                  <a:extLst>
                    <a:ext uri="{9D8B030D-6E8A-4147-A177-3AD203B41FA5}">
                      <a16:colId xmlns:a16="http://schemas.microsoft.com/office/drawing/2014/main" val="20002"/>
                    </a:ext>
                  </a:extLst>
                </a:gridCol>
                <a:gridCol w="2198100">
                  <a:extLst>
                    <a:ext uri="{9D8B030D-6E8A-4147-A177-3AD203B41FA5}">
                      <a16:colId xmlns:a16="http://schemas.microsoft.com/office/drawing/2014/main" val="20003"/>
                    </a:ext>
                  </a:extLst>
                </a:gridCol>
                <a:gridCol w="2033650">
                  <a:extLst>
                    <a:ext uri="{9D8B030D-6E8A-4147-A177-3AD203B41FA5}">
                      <a16:colId xmlns:a16="http://schemas.microsoft.com/office/drawing/2014/main" val="20004"/>
                    </a:ext>
                  </a:extLst>
                </a:gridCol>
              </a:tblGrid>
              <a:tr h="558550">
                <a:tc>
                  <a:txBody>
                    <a:bodyPr/>
                    <a:lstStyle/>
                    <a:p>
                      <a:pPr marL="0" lvl="0" indent="0" algn="l" rtl="0">
                        <a:spcBef>
                          <a:spcPts val="0"/>
                        </a:spcBef>
                        <a:spcAft>
                          <a:spcPts val="0"/>
                        </a:spcAft>
                        <a:buNone/>
                      </a:pPr>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gridSpan="4">
                  <a:txBody>
                    <a:bodyPr/>
                    <a:lstStyle/>
                    <a:p>
                      <a:pPr marL="0" lvl="0" indent="0" algn="l" rtl="0">
                        <a:spcBef>
                          <a:spcPts val="0"/>
                        </a:spcBef>
                        <a:spcAft>
                          <a:spcPts val="0"/>
                        </a:spcAft>
                        <a:buNone/>
                      </a:pPr>
                      <a:r>
                        <a:rPr lang="en-US" sz="1800" b="1"/>
                        <a:t>Biomass available to fishery</a:t>
                      </a:r>
                      <a:endParaRPr sz="1800" b="1"/>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lgn="ctr">
                      <a:solidFill>
                        <a:schemeClr val="lt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894650">
                <a:tc>
                  <a:txBody>
                    <a:bodyPr/>
                    <a:lstStyle/>
                    <a:p>
                      <a:pPr marL="0" lvl="0" indent="0" algn="l" rtl="0">
                        <a:spcBef>
                          <a:spcPts val="0"/>
                        </a:spcBef>
                        <a:spcAft>
                          <a:spcPts val="0"/>
                        </a:spcAft>
                        <a:buNone/>
                      </a:pPr>
                      <a:r>
                        <a:rPr lang="en-US" sz="1800" b="1">
                          <a:solidFill>
                            <a:schemeClr val="lt1"/>
                          </a:solidFill>
                        </a:rPr>
                        <a:t>Exploitation rate  </a:t>
                      </a:r>
                      <a:endParaRPr sz="1800" b="1">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lgn="ctr">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1"/>
                    </a:solidFill>
                  </a:tcPr>
                </a:tc>
                <a:tc>
                  <a:txBody>
                    <a:bodyPr/>
                    <a:lstStyle/>
                    <a:p>
                      <a:pPr marL="0" lvl="0" indent="0" algn="l" rtl="0">
                        <a:spcBef>
                          <a:spcPts val="0"/>
                        </a:spcBef>
                        <a:spcAft>
                          <a:spcPts val="0"/>
                        </a:spcAft>
                        <a:buNone/>
                      </a:pPr>
                      <a:r>
                        <a:rPr lang="en-US" sz="1800" b="1" dirty="0">
                          <a:solidFill>
                            <a:schemeClr val="lt1"/>
                          </a:solidFill>
                        </a:rPr>
                        <a:t>ReDist94m</a:t>
                      </a:r>
                      <a:endParaRPr sz="1800" b="1" dirty="0">
                        <a:solidFill>
                          <a:schemeClr val="lt1"/>
                        </a:solidFill>
                      </a:endParaRPr>
                    </a:p>
                    <a:p>
                      <a:pPr marL="0" lvl="0" indent="0" algn="l" rtl="0">
                        <a:spcBef>
                          <a:spcPts val="0"/>
                        </a:spcBef>
                        <a:spcAft>
                          <a:spcPts val="0"/>
                        </a:spcAft>
                        <a:buNone/>
                      </a:pPr>
                      <a:r>
                        <a:rPr lang="en-US" sz="1800" b="1" dirty="0">
                          <a:solidFill>
                            <a:schemeClr val="lt1"/>
                          </a:solidFill>
                        </a:rPr>
                        <a:t>Karnauskas</a:t>
                      </a:r>
                      <a:endParaRPr sz="1800" b="1" dirty="0">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lgn="ctr">
                      <a:solidFill>
                        <a:schemeClr val="lt1"/>
                      </a:solidFill>
                      <a:prstDash val="solid"/>
                      <a:round/>
                      <a:headEnd type="none" w="sm" len="sm"/>
                      <a:tailEnd type="none" w="sm" len="sm"/>
                    </a:lnB>
                    <a:solidFill>
                      <a:schemeClr val="accent1"/>
                    </a:solidFill>
                  </a:tcPr>
                </a:tc>
                <a:tc>
                  <a:txBody>
                    <a:bodyPr/>
                    <a:lstStyle/>
                    <a:p>
                      <a:pPr marL="0" lvl="0" indent="0" algn="l" rtl="0">
                        <a:spcBef>
                          <a:spcPts val="0"/>
                        </a:spcBef>
                        <a:spcAft>
                          <a:spcPts val="0"/>
                        </a:spcAft>
                        <a:buNone/>
                      </a:pPr>
                      <a:r>
                        <a:rPr lang="en-US" sz="1800" b="1" dirty="0">
                          <a:solidFill>
                            <a:schemeClr val="lt1"/>
                          </a:solidFill>
                        </a:rPr>
                        <a:t>ReDist94m</a:t>
                      </a:r>
                      <a:endParaRPr sz="1800" b="1" dirty="0">
                        <a:solidFill>
                          <a:schemeClr val="lt1"/>
                        </a:solidFill>
                      </a:endParaRPr>
                    </a:p>
                    <a:p>
                      <a:pPr marL="0" lvl="0" indent="0" algn="l" rtl="0">
                        <a:spcBef>
                          <a:spcPts val="0"/>
                        </a:spcBef>
                        <a:spcAft>
                          <a:spcPts val="0"/>
                        </a:spcAft>
                        <a:buNone/>
                      </a:pPr>
                      <a:r>
                        <a:rPr lang="en-US" sz="1800" b="1" dirty="0">
                          <a:solidFill>
                            <a:schemeClr val="lt1"/>
                          </a:solidFill>
                        </a:rPr>
                        <a:t>GRSC</a:t>
                      </a:r>
                      <a:endParaRPr sz="1800" b="1" dirty="0">
                        <a:solidFill>
                          <a:schemeClr val="lt1"/>
                        </a:solidFill>
                      </a:endParaRPr>
                    </a:p>
                  </a:txBody>
                  <a:tcPr marL="91425" marR="91425" marT="91425" marB="91425">
                    <a:lnL w="9525" cap="flat" cmpd="sng">
                      <a:solidFill>
                        <a:schemeClr val="lt1"/>
                      </a:solidFill>
                      <a:prstDash val="solid"/>
                      <a:round/>
                      <a:headEnd type="none" w="sm" len="sm"/>
                      <a:tailEnd type="none" w="sm" len="sm"/>
                    </a:lnL>
                    <a:lnR w="9525" cap="flat" cmpd="sng" algn="ctr">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lgn="ctr">
                      <a:solidFill>
                        <a:schemeClr val="lt1"/>
                      </a:solidFill>
                      <a:prstDash val="solid"/>
                      <a:round/>
                      <a:headEnd type="none" w="sm" len="sm"/>
                      <a:tailEnd type="none" w="sm" len="sm"/>
                    </a:lnB>
                    <a:solidFill>
                      <a:schemeClr val="accent1"/>
                    </a:solidFill>
                  </a:tcPr>
                </a:tc>
                <a:tc>
                  <a:txBody>
                    <a:bodyPr/>
                    <a:lstStyle/>
                    <a:p>
                      <a:pPr marL="0" lvl="0" indent="0" algn="ctr" rtl="0">
                        <a:lnSpc>
                          <a:spcPct val="115000"/>
                        </a:lnSpc>
                        <a:spcBef>
                          <a:spcPts val="1200"/>
                        </a:spcBef>
                        <a:spcAft>
                          <a:spcPts val="0"/>
                        </a:spcAft>
                        <a:buNone/>
                      </a:pPr>
                      <a:r>
                        <a:rPr lang="en-US" sz="1800" b="1" dirty="0" smtClean="0">
                          <a:solidFill>
                            <a:schemeClr val="lt1"/>
                          </a:solidFill>
                        </a:rPr>
                        <a:t>ReDist94M</a:t>
                      </a:r>
                      <a:endParaRPr sz="1800" b="1" dirty="0">
                        <a:solidFill>
                          <a:schemeClr val="lt1"/>
                        </a:solidFill>
                      </a:endParaRPr>
                    </a:p>
                    <a:p>
                      <a:pPr marL="0" lvl="0" indent="0" algn="ctr" rtl="0">
                        <a:lnSpc>
                          <a:spcPct val="115000"/>
                        </a:lnSpc>
                        <a:spcBef>
                          <a:spcPts val="1200"/>
                        </a:spcBef>
                        <a:spcAft>
                          <a:spcPts val="0"/>
                        </a:spcAft>
                        <a:buNone/>
                      </a:pPr>
                      <a:r>
                        <a:rPr lang="en-US" sz="1800" b="1" dirty="0" smtClean="0">
                          <a:solidFill>
                            <a:schemeClr val="lt1"/>
                          </a:solidFill>
                        </a:rPr>
                        <a:t>Karnauskas, LGL</a:t>
                      </a:r>
                      <a:endParaRPr sz="1800" b="1" dirty="0">
                        <a:solidFill>
                          <a:schemeClr val="lt1"/>
                        </a:solidFill>
                      </a:endParaRPr>
                    </a:p>
                  </a:txBody>
                  <a:tcPr marL="68575" marR="68575" marT="91425" marB="91425">
                    <a:lnL w="9525" cap="flat" cmpd="sng" algn="ctr">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1"/>
                    </a:solidFill>
                  </a:tcPr>
                </a:tc>
                <a:tc>
                  <a:txBody>
                    <a:bodyPr/>
                    <a:lstStyle/>
                    <a:p>
                      <a:pPr marL="0" lvl="0" indent="0" algn="ctr" rtl="0">
                        <a:lnSpc>
                          <a:spcPct val="115000"/>
                        </a:lnSpc>
                        <a:spcBef>
                          <a:spcPts val="1200"/>
                        </a:spcBef>
                        <a:spcAft>
                          <a:spcPts val="0"/>
                        </a:spcAft>
                        <a:buNone/>
                      </a:pPr>
                      <a:r>
                        <a:rPr lang="en-US" sz="1800" b="1" dirty="0">
                          <a:solidFill>
                            <a:schemeClr val="lt1"/>
                          </a:solidFill>
                        </a:rPr>
                        <a:t>ReDist94M</a:t>
                      </a:r>
                      <a:endParaRPr sz="1800" b="1" dirty="0">
                        <a:solidFill>
                          <a:schemeClr val="lt1"/>
                        </a:solidFill>
                      </a:endParaRPr>
                    </a:p>
                    <a:p>
                      <a:pPr marL="0" lvl="0" indent="0" algn="ctr" rtl="0">
                        <a:lnSpc>
                          <a:spcPct val="115000"/>
                        </a:lnSpc>
                        <a:spcBef>
                          <a:spcPts val="1200"/>
                        </a:spcBef>
                        <a:spcAft>
                          <a:spcPts val="0"/>
                        </a:spcAft>
                        <a:buNone/>
                      </a:pPr>
                      <a:r>
                        <a:rPr lang="en-US" sz="1800" b="1" dirty="0" smtClean="0">
                          <a:solidFill>
                            <a:schemeClr val="lt1"/>
                          </a:solidFill>
                        </a:rPr>
                        <a:t>GRSC,        LGL</a:t>
                      </a:r>
                    </a:p>
                  </a:txBody>
                  <a:tcPr marL="68575" marR="6857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accent1"/>
                    </a:solidFill>
                  </a:tcPr>
                </a:tc>
                <a:extLst>
                  <a:ext uri="{0D108BD9-81ED-4DB2-BD59-A6C34878D82A}">
                    <a16:rowId xmlns:a16="http://schemas.microsoft.com/office/drawing/2014/main" val="10001"/>
                  </a:ext>
                </a:extLst>
              </a:tr>
              <a:tr h="604925">
                <a:tc>
                  <a:txBody>
                    <a:bodyPr/>
                    <a:lstStyle/>
                    <a:p>
                      <a:pPr marL="0" lvl="0" indent="0" algn="r" rtl="0">
                        <a:lnSpc>
                          <a:spcPct val="115000"/>
                        </a:lnSpc>
                        <a:spcBef>
                          <a:spcPts val="0"/>
                        </a:spcBef>
                        <a:spcAft>
                          <a:spcPts val="0"/>
                        </a:spcAft>
                        <a:buNone/>
                      </a:pPr>
                      <a:r>
                        <a:rPr lang="en-US" sz="1800"/>
                        <a:t>0.001</a:t>
                      </a:r>
                      <a:endParaRPr sz="1800"/>
                    </a:p>
                  </a:txBody>
                  <a:tcPr marL="91425" marR="91425" marT="91425" marB="91425">
                    <a:lnL w="9525" cap="flat" cmpd="sng">
                      <a:solidFill>
                        <a:schemeClr val="lt1"/>
                      </a:solidFill>
                      <a:prstDash val="solid"/>
                      <a:round/>
                      <a:headEnd type="none" w="sm" len="sm"/>
                      <a:tailEnd type="none" w="sm" len="sm"/>
                    </a:lnL>
                    <a:lnR w="9525" cap="flat" cmpd="sng" algn="ctr">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0"/>
                        </a:spcBef>
                        <a:spcAft>
                          <a:spcPts val="0"/>
                        </a:spcAft>
                        <a:buNone/>
                      </a:pPr>
                      <a:r>
                        <a:rPr lang="en-US" sz="1800" dirty="0"/>
                        <a:t>0.843</a:t>
                      </a:r>
                      <a:endParaRPr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lgn="ctr">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0"/>
                        </a:spcBef>
                        <a:spcAft>
                          <a:spcPts val="0"/>
                        </a:spcAft>
                        <a:buNone/>
                      </a:pPr>
                      <a:r>
                        <a:rPr lang="en-US" sz="1800" dirty="0"/>
                        <a:t>0.862</a:t>
                      </a:r>
                      <a:endParaRPr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lgn="ctr">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algn="ctr"/>
                      <a:r>
                        <a:rPr lang="en-US" sz="1800" dirty="0" smtClean="0"/>
                        <a:t>.883</a:t>
                      </a:r>
                      <a:endParaRPr lang="en-US" sz="1800" dirty="0"/>
                    </a:p>
                  </a:txBody>
                  <a:tcPr marL="91425" marR="91425" marT="91425" marB="91425">
                    <a:lnL w="9525" cap="flat" cmpd="sng" algn="ctr">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lgn="ctr">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algn="ctr"/>
                      <a:r>
                        <a:rPr lang="en-US" sz="1800" dirty="0" smtClean="0"/>
                        <a:t>.942</a:t>
                      </a:r>
                      <a:endParaRPr lang="en-US"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lgn="ctr">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extLst>
                  <a:ext uri="{0D108BD9-81ED-4DB2-BD59-A6C34878D82A}">
                    <a16:rowId xmlns:a16="http://schemas.microsoft.com/office/drawing/2014/main" val="10002"/>
                  </a:ext>
                </a:extLst>
              </a:tr>
              <a:tr h="604925">
                <a:tc>
                  <a:txBody>
                    <a:bodyPr/>
                    <a:lstStyle/>
                    <a:p>
                      <a:pPr marL="0" lvl="0" indent="0" algn="r" rtl="0">
                        <a:lnSpc>
                          <a:spcPct val="115000"/>
                        </a:lnSpc>
                        <a:spcBef>
                          <a:spcPts val="0"/>
                        </a:spcBef>
                        <a:spcAft>
                          <a:spcPts val="0"/>
                        </a:spcAft>
                        <a:buNone/>
                      </a:pPr>
                      <a:r>
                        <a:rPr lang="en-US" sz="1800"/>
                        <a:t>0.005</a:t>
                      </a:r>
                      <a:endParaRPr sz="1800"/>
                    </a:p>
                  </a:txBody>
                  <a:tcPr marL="91425" marR="91425" marT="91425" marB="91425">
                    <a:lnL w="9525" cap="flat" cmpd="sng">
                      <a:solidFill>
                        <a:schemeClr val="lt1"/>
                      </a:solidFill>
                      <a:prstDash val="solid"/>
                      <a:round/>
                      <a:headEnd type="none" w="sm" len="sm"/>
                      <a:tailEnd type="none" w="sm" len="sm"/>
                    </a:lnL>
                    <a:lnR w="9525" cap="flat" cmpd="sng" algn="ctr">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0"/>
                        </a:spcBef>
                        <a:spcAft>
                          <a:spcPts val="0"/>
                        </a:spcAft>
                        <a:buNone/>
                      </a:pPr>
                      <a:r>
                        <a:rPr lang="en-US" sz="1800"/>
                        <a:t>0.579</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0"/>
                        </a:spcBef>
                        <a:spcAft>
                          <a:spcPts val="0"/>
                        </a:spcAft>
                        <a:buNone/>
                      </a:pPr>
                      <a:r>
                        <a:rPr lang="en-US" sz="1800" dirty="0"/>
                        <a:t>0.579</a:t>
                      </a:r>
                      <a:endParaRPr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algn="ctr"/>
                      <a:r>
                        <a:rPr lang="en-US" sz="1800" dirty="0" smtClean="0"/>
                        <a:t>.629</a:t>
                      </a:r>
                      <a:endParaRPr lang="en-US" sz="1800" dirty="0"/>
                    </a:p>
                  </a:txBody>
                  <a:tcPr marL="91425" marR="91425" marT="91425" marB="91425">
                    <a:lnL w="9525" cap="flat" cmpd="sng" algn="ctr">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algn="ctr"/>
                      <a:r>
                        <a:rPr lang="en-US" sz="1800" dirty="0" smtClean="0"/>
                        <a:t>.663</a:t>
                      </a:r>
                      <a:endParaRPr lang="en-US"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extLst>
                  <a:ext uri="{0D108BD9-81ED-4DB2-BD59-A6C34878D82A}">
                    <a16:rowId xmlns:a16="http://schemas.microsoft.com/office/drawing/2014/main" val="10003"/>
                  </a:ext>
                </a:extLst>
              </a:tr>
              <a:tr h="604925">
                <a:tc>
                  <a:txBody>
                    <a:bodyPr/>
                    <a:lstStyle/>
                    <a:p>
                      <a:pPr marL="0" lvl="0" indent="0" algn="r" rtl="0">
                        <a:lnSpc>
                          <a:spcPct val="115000"/>
                        </a:lnSpc>
                        <a:spcBef>
                          <a:spcPts val="0"/>
                        </a:spcBef>
                        <a:spcAft>
                          <a:spcPts val="0"/>
                        </a:spcAft>
                        <a:buNone/>
                      </a:pPr>
                      <a:r>
                        <a:rPr lang="en-US" sz="1800"/>
                        <a:t>0.01</a:t>
                      </a:r>
                      <a:endParaRPr sz="1800"/>
                    </a:p>
                  </a:txBody>
                  <a:tcPr marL="91425" marR="91425" marT="91425" marB="91425">
                    <a:lnL w="9525" cap="flat" cmpd="sng">
                      <a:solidFill>
                        <a:schemeClr val="lt1"/>
                      </a:solidFill>
                      <a:prstDash val="solid"/>
                      <a:round/>
                      <a:headEnd type="none" w="sm" len="sm"/>
                      <a:tailEnd type="none" w="sm" len="sm"/>
                    </a:lnL>
                    <a:lnR w="9525" cap="flat" cmpd="sng" algn="ctr">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0"/>
                        </a:spcBef>
                        <a:spcAft>
                          <a:spcPts val="0"/>
                        </a:spcAft>
                        <a:buNone/>
                      </a:pPr>
                      <a:r>
                        <a:rPr lang="en-US" sz="1800"/>
                        <a:t>0.459</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0"/>
                        </a:spcBef>
                        <a:spcAft>
                          <a:spcPts val="0"/>
                        </a:spcAft>
                        <a:buNone/>
                      </a:pPr>
                      <a:r>
                        <a:rPr lang="en-US" sz="1800" dirty="0"/>
                        <a:t>0.436</a:t>
                      </a:r>
                      <a:endParaRPr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algn="ctr"/>
                      <a:r>
                        <a:rPr lang="en-US" sz="1800" dirty="0" smtClean="0"/>
                        <a:t>.500</a:t>
                      </a:r>
                      <a:endParaRPr lang="en-US" sz="1800" dirty="0"/>
                    </a:p>
                  </a:txBody>
                  <a:tcPr marL="91425" marR="91425" marT="91425" marB="91425">
                    <a:lnL w="9525" cap="flat" cmpd="sng" algn="ctr">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algn="ctr"/>
                      <a:r>
                        <a:rPr lang="en-US" sz="1800" dirty="0" smtClean="0"/>
                        <a:t>.505</a:t>
                      </a:r>
                      <a:endParaRPr lang="en-US"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extLst>
                  <a:ext uri="{0D108BD9-81ED-4DB2-BD59-A6C34878D82A}">
                    <a16:rowId xmlns:a16="http://schemas.microsoft.com/office/drawing/2014/main" val="10004"/>
                  </a:ext>
                </a:extLst>
              </a:tr>
              <a:tr h="604925">
                <a:tc>
                  <a:txBody>
                    <a:bodyPr/>
                    <a:lstStyle/>
                    <a:p>
                      <a:pPr marL="0" lvl="0" indent="0" algn="r" rtl="0">
                        <a:lnSpc>
                          <a:spcPct val="115000"/>
                        </a:lnSpc>
                        <a:spcBef>
                          <a:spcPts val="0"/>
                        </a:spcBef>
                        <a:spcAft>
                          <a:spcPts val="0"/>
                        </a:spcAft>
                        <a:buNone/>
                      </a:pPr>
                      <a:r>
                        <a:rPr lang="en-US" sz="1800"/>
                        <a:t>0.025</a:t>
                      </a:r>
                      <a:endParaRPr sz="1800"/>
                    </a:p>
                  </a:txBody>
                  <a:tcPr marL="91425" marR="91425" marT="91425" marB="91425">
                    <a:lnL w="9525" cap="flat" cmpd="sng">
                      <a:solidFill>
                        <a:schemeClr val="lt1"/>
                      </a:solidFill>
                      <a:prstDash val="solid"/>
                      <a:round/>
                      <a:headEnd type="none" w="sm" len="sm"/>
                      <a:tailEnd type="none" w="sm" len="sm"/>
                    </a:lnL>
                    <a:lnR w="9525" cap="flat" cmpd="sng" algn="ctr">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0"/>
                        </a:spcBef>
                        <a:spcAft>
                          <a:spcPts val="0"/>
                        </a:spcAft>
                        <a:buNone/>
                      </a:pPr>
                      <a:r>
                        <a:rPr lang="en-US" sz="1800"/>
                        <a:t>0.28</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0"/>
                        </a:spcBef>
                        <a:spcAft>
                          <a:spcPts val="0"/>
                        </a:spcAft>
                        <a:buNone/>
                      </a:pPr>
                      <a:r>
                        <a:rPr lang="en-US" sz="1800" dirty="0"/>
                        <a:t>0.27</a:t>
                      </a:r>
                      <a:endParaRPr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algn="ctr"/>
                      <a:r>
                        <a:rPr lang="en-US" sz="1800" dirty="0" smtClean="0"/>
                        <a:t>.305</a:t>
                      </a:r>
                      <a:endParaRPr lang="en-US" sz="1800" dirty="0"/>
                    </a:p>
                  </a:txBody>
                  <a:tcPr marL="91425" marR="91425" marT="91425" marB="91425">
                    <a:lnL w="9525" cap="flat" cmpd="sng" algn="ctr">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algn="ctr"/>
                      <a:r>
                        <a:rPr lang="en-US" sz="1800" dirty="0" smtClean="0"/>
                        <a:t>.318</a:t>
                      </a:r>
                      <a:endParaRPr lang="en-US"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extLst>
                  <a:ext uri="{0D108BD9-81ED-4DB2-BD59-A6C34878D82A}">
                    <a16:rowId xmlns:a16="http://schemas.microsoft.com/office/drawing/2014/main" val="10005"/>
                  </a:ext>
                </a:extLst>
              </a:tr>
              <a:tr h="604925">
                <a:tc>
                  <a:txBody>
                    <a:bodyPr/>
                    <a:lstStyle/>
                    <a:p>
                      <a:pPr marL="0" lvl="0" indent="0" algn="r" rtl="0">
                        <a:lnSpc>
                          <a:spcPct val="115000"/>
                        </a:lnSpc>
                        <a:spcBef>
                          <a:spcPts val="0"/>
                        </a:spcBef>
                        <a:spcAft>
                          <a:spcPts val="0"/>
                        </a:spcAft>
                        <a:buNone/>
                      </a:pPr>
                      <a:r>
                        <a:rPr lang="en-US" sz="1800"/>
                        <a:t>0.05</a:t>
                      </a:r>
                      <a:endParaRPr sz="1800"/>
                    </a:p>
                  </a:txBody>
                  <a:tcPr marL="91425" marR="91425" marT="91425" marB="91425">
                    <a:lnL w="9525" cap="flat" cmpd="sng">
                      <a:solidFill>
                        <a:schemeClr val="lt1"/>
                      </a:solidFill>
                      <a:prstDash val="solid"/>
                      <a:round/>
                      <a:headEnd type="none" w="sm" len="sm"/>
                      <a:tailEnd type="none" w="sm" len="sm"/>
                    </a:lnL>
                    <a:lnR w="9525" cap="flat" cmpd="sng" algn="ctr">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0"/>
                        </a:spcBef>
                        <a:spcAft>
                          <a:spcPts val="0"/>
                        </a:spcAft>
                        <a:buNone/>
                      </a:pPr>
                      <a:r>
                        <a:rPr lang="en-US" sz="1800"/>
                        <a:t>0.172</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0"/>
                        </a:spcBef>
                        <a:spcAft>
                          <a:spcPts val="0"/>
                        </a:spcAft>
                        <a:buNone/>
                      </a:pPr>
                      <a:r>
                        <a:rPr lang="en-US" sz="1800" dirty="0"/>
                        <a:t>0.154</a:t>
                      </a:r>
                      <a:endParaRPr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algn="ctr"/>
                      <a:r>
                        <a:rPr lang="en-US" sz="1800" dirty="0" smtClean="0"/>
                        <a:t>.192</a:t>
                      </a:r>
                      <a:endParaRPr lang="en-US" sz="1800" dirty="0"/>
                    </a:p>
                  </a:txBody>
                  <a:tcPr marL="91425" marR="91425" marT="91425" marB="91425">
                    <a:lnL w="9525" cap="flat" cmpd="sng" algn="ctr">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tc>
                  <a:txBody>
                    <a:bodyPr/>
                    <a:lstStyle/>
                    <a:p>
                      <a:pPr algn="ctr"/>
                      <a:r>
                        <a:rPr lang="en-US" sz="1800" dirty="0" smtClean="0"/>
                        <a:t>.179</a:t>
                      </a:r>
                      <a:endParaRPr lang="en-US"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D0DEEF"/>
                    </a:solidFill>
                  </a:tcPr>
                </a:tc>
                <a:extLst>
                  <a:ext uri="{0D108BD9-81ED-4DB2-BD59-A6C34878D82A}">
                    <a16:rowId xmlns:a16="http://schemas.microsoft.com/office/drawing/2014/main" val="10006"/>
                  </a:ext>
                </a:extLst>
              </a:tr>
              <a:tr h="604925">
                <a:tc>
                  <a:txBody>
                    <a:bodyPr/>
                    <a:lstStyle/>
                    <a:p>
                      <a:pPr marL="0" lvl="0" indent="0" algn="r" rtl="0">
                        <a:lnSpc>
                          <a:spcPct val="115000"/>
                        </a:lnSpc>
                        <a:spcBef>
                          <a:spcPts val="0"/>
                        </a:spcBef>
                        <a:spcAft>
                          <a:spcPts val="0"/>
                        </a:spcAft>
                        <a:buNone/>
                      </a:pPr>
                      <a:r>
                        <a:rPr lang="en-US" sz="1800"/>
                        <a:t>0.1</a:t>
                      </a:r>
                      <a:endParaRPr sz="1800"/>
                    </a:p>
                  </a:txBody>
                  <a:tcPr marL="91425" marR="91425" marT="91425" marB="91425">
                    <a:lnL w="9525" cap="flat" cmpd="sng">
                      <a:solidFill>
                        <a:schemeClr val="lt1"/>
                      </a:solidFill>
                      <a:prstDash val="solid"/>
                      <a:round/>
                      <a:headEnd type="none" w="sm" len="sm"/>
                      <a:tailEnd type="none" w="sm" len="sm"/>
                    </a:lnL>
                    <a:lnR w="9525" cap="flat" cmpd="sng" algn="ctr">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0"/>
                        </a:spcBef>
                        <a:spcAft>
                          <a:spcPts val="0"/>
                        </a:spcAft>
                        <a:buNone/>
                      </a:pPr>
                      <a:r>
                        <a:rPr lang="en-US" sz="1800"/>
                        <a:t>0.098</a:t>
                      </a:r>
                      <a:endParaRPr sz="180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0"/>
                        </a:spcBef>
                        <a:spcAft>
                          <a:spcPts val="0"/>
                        </a:spcAft>
                        <a:buNone/>
                      </a:pPr>
                      <a:r>
                        <a:rPr lang="en-US" sz="1800" dirty="0"/>
                        <a:t>0.081</a:t>
                      </a:r>
                      <a:endParaRPr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algn="ctr"/>
                      <a:r>
                        <a:rPr lang="en-US" sz="1800" dirty="0" smtClean="0"/>
                        <a:t>.110</a:t>
                      </a:r>
                      <a:endParaRPr lang="en-US" sz="1800" dirty="0"/>
                    </a:p>
                  </a:txBody>
                  <a:tcPr marL="91425" marR="91425" marT="91425" marB="91425">
                    <a:lnL w="9525" cap="flat" cmpd="sng" algn="ctr">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tc>
                  <a:txBody>
                    <a:bodyPr/>
                    <a:lstStyle/>
                    <a:p>
                      <a:pPr algn="ctr"/>
                      <a:r>
                        <a:rPr lang="en-US" sz="1800" dirty="0" smtClean="0"/>
                        <a:t>.095</a:t>
                      </a:r>
                      <a:endParaRPr lang="en-US" sz="1800" dirty="0"/>
                    </a:p>
                  </a:txBody>
                  <a:tcPr marL="91425" marR="91425" marT="91425" marB="91425">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chemeClr val="lt2"/>
                    </a:solidFill>
                  </a:tcPr>
                </a:tc>
                <a:extLst>
                  <a:ext uri="{0D108BD9-81ED-4DB2-BD59-A6C34878D82A}">
                    <a16:rowId xmlns:a16="http://schemas.microsoft.com/office/drawing/2014/main" val="10007"/>
                  </a:ext>
                </a:extLst>
              </a:tr>
            </a:tbl>
          </a:graphicData>
        </a:graphic>
      </p:graphicFrame>
      <p:sp>
        <p:nvSpPr>
          <p:cNvPr id="2" name="TextBox 1"/>
          <p:cNvSpPr txBox="1"/>
          <p:nvPr/>
        </p:nvSpPr>
        <p:spPr>
          <a:xfrm>
            <a:off x="9670211" y="2096219"/>
            <a:ext cx="2346385" cy="1631216"/>
          </a:xfrm>
          <a:prstGeom prst="rect">
            <a:avLst/>
          </a:prstGeom>
          <a:noFill/>
        </p:spPr>
        <p:txBody>
          <a:bodyPr wrap="square" rtlCol="0">
            <a:spAutoFit/>
          </a:bodyPr>
          <a:lstStyle/>
          <a:p>
            <a:r>
              <a:rPr lang="en-US" sz="2000" dirty="0" smtClean="0"/>
              <a:t>Large fraction of biomass gets very low exploitation, based in 2019 ‘footprint’ of catch</a:t>
            </a:r>
            <a:endParaRPr lang="en-US" sz="2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8"/>
          <p:cNvSpPr/>
          <p:nvPr/>
        </p:nvSpPr>
        <p:spPr>
          <a:xfrm>
            <a:off x="0" y="129912"/>
            <a:ext cx="12469091" cy="156966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200"/>
              <a:buFont typeface="Times New Roman"/>
              <a:buNone/>
            </a:pPr>
            <a:r>
              <a:rPr lang="en-US" sz="3200" b="0" i="0" u="none" strike="noStrike" cap="none">
                <a:solidFill>
                  <a:schemeClr val="dk1"/>
                </a:solidFill>
                <a:latin typeface="Times New Roman"/>
                <a:ea typeface="Times New Roman"/>
                <a:cs typeface="Times New Roman"/>
                <a:sym typeface="Times New Roman"/>
              </a:rPr>
              <a:t>Table 6: </a:t>
            </a:r>
            <a:r>
              <a:rPr lang="en-US" sz="3200">
                <a:solidFill>
                  <a:schemeClr val="dk1"/>
                </a:solidFill>
                <a:latin typeface="Times New Roman"/>
                <a:ea typeface="Times New Roman"/>
                <a:cs typeface="Times New Roman"/>
                <a:sym typeface="Times New Roman"/>
              </a:rPr>
              <a:t>Overall population e</a:t>
            </a:r>
            <a:r>
              <a:rPr lang="en-US" sz="3200" b="0" i="0" u="none" strike="noStrike" cap="none">
                <a:solidFill>
                  <a:schemeClr val="dk1"/>
                </a:solidFill>
                <a:latin typeface="Times New Roman"/>
                <a:ea typeface="Times New Roman"/>
                <a:cs typeface="Times New Roman"/>
                <a:sym typeface="Times New Roman"/>
              </a:rPr>
              <a:t>xploitation rates per each distribution and SEDAR52 estimates set to each distribution.</a:t>
            </a:r>
            <a:endParaRPr sz="3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3200"/>
              <a:buFont typeface="Calibri"/>
              <a:buNone/>
            </a:pPr>
            <a:endParaRPr sz="3200" b="0" i="0" u="none" strike="noStrike" cap="none">
              <a:solidFill>
                <a:schemeClr val="dk1"/>
              </a:solidFill>
              <a:latin typeface="Arial"/>
              <a:ea typeface="Arial"/>
              <a:cs typeface="Arial"/>
              <a:sym typeface="Arial"/>
            </a:endParaRPr>
          </a:p>
        </p:txBody>
      </p:sp>
      <p:graphicFrame>
        <p:nvGraphicFramePr>
          <p:cNvPr id="207" name="Google Shape;207;p28"/>
          <p:cNvGraphicFramePr/>
          <p:nvPr>
            <p:extLst>
              <p:ext uri="{D42A27DB-BD31-4B8C-83A1-F6EECF244321}">
                <p14:modId xmlns:p14="http://schemas.microsoft.com/office/powerpoint/2010/main" val="1367872408"/>
              </p:ext>
            </p:extLst>
          </p:nvPr>
        </p:nvGraphicFramePr>
        <p:xfrm>
          <a:off x="137630" y="1383934"/>
          <a:ext cx="9445986" cy="4541550"/>
        </p:xfrm>
        <a:graphic>
          <a:graphicData uri="http://schemas.openxmlformats.org/drawingml/2006/table">
            <a:tbl>
              <a:tblPr>
                <a:noFill/>
                <a:tableStyleId>{448BBBAB-F1F3-4217-8026-40385453E371}</a:tableStyleId>
              </a:tblPr>
              <a:tblGrid>
                <a:gridCol w="2200518">
                  <a:extLst>
                    <a:ext uri="{9D8B030D-6E8A-4147-A177-3AD203B41FA5}">
                      <a16:colId xmlns:a16="http://schemas.microsoft.com/office/drawing/2014/main" val="20000"/>
                    </a:ext>
                  </a:extLst>
                </a:gridCol>
                <a:gridCol w="2170093">
                  <a:extLst>
                    <a:ext uri="{9D8B030D-6E8A-4147-A177-3AD203B41FA5}">
                      <a16:colId xmlns:a16="http://schemas.microsoft.com/office/drawing/2014/main" val="20001"/>
                    </a:ext>
                  </a:extLst>
                </a:gridCol>
                <a:gridCol w="1302646">
                  <a:extLst>
                    <a:ext uri="{9D8B030D-6E8A-4147-A177-3AD203B41FA5}">
                      <a16:colId xmlns:a16="http://schemas.microsoft.com/office/drawing/2014/main" val="20002"/>
                    </a:ext>
                  </a:extLst>
                </a:gridCol>
                <a:gridCol w="1976258">
                  <a:extLst>
                    <a:ext uri="{9D8B030D-6E8A-4147-A177-3AD203B41FA5}">
                      <a16:colId xmlns:a16="http://schemas.microsoft.com/office/drawing/2014/main" val="20003"/>
                    </a:ext>
                  </a:extLst>
                </a:gridCol>
                <a:gridCol w="1796471">
                  <a:extLst>
                    <a:ext uri="{9D8B030D-6E8A-4147-A177-3AD203B41FA5}">
                      <a16:colId xmlns:a16="http://schemas.microsoft.com/office/drawing/2014/main" val="20004"/>
                    </a:ext>
                  </a:extLst>
                </a:gridCol>
              </a:tblGrid>
              <a:tr h="1080575">
                <a:tc>
                  <a:txBody>
                    <a:bodyPr/>
                    <a:lstStyle/>
                    <a:p>
                      <a:pPr marL="0" lvl="0" indent="0" algn="ctr" rtl="0">
                        <a:lnSpc>
                          <a:spcPct val="115000"/>
                        </a:lnSpc>
                        <a:spcBef>
                          <a:spcPts val="1200"/>
                        </a:spcBef>
                        <a:spcAft>
                          <a:spcPts val="0"/>
                        </a:spcAft>
                        <a:buNone/>
                      </a:pP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accent1"/>
                    </a:solidFill>
                  </a:tcPr>
                </a:tc>
                <a:tc>
                  <a:txBody>
                    <a:bodyPr/>
                    <a:lstStyle/>
                    <a:p>
                      <a:pPr marL="0" lvl="0" indent="0" algn="ctr" rtl="0">
                        <a:lnSpc>
                          <a:spcPct val="115000"/>
                        </a:lnSpc>
                        <a:spcBef>
                          <a:spcPts val="1200"/>
                        </a:spcBef>
                        <a:spcAft>
                          <a:spcPts val="0"/>
                        </a:spcAft>
                        <a:buNone/>
                      </a:pPr>
                      <a:r>
                        <a:rPr lang="en-US" sz="1800" b="1" dirty="0" smtClean="0">
                          <a:solidFill>
                            <a:schemeClr val="lt1"/>
                          </a:solidFill>
                        </a:rPr>
                        <a:t>96M</a:t>
                      </a:r>
                      <a:endParaRPr sz="1800" b="1" dirty="0" smtClean="0">
                        <a:solidFill>
                          <a:schemeClr val="lt1"/>
                        </a:solidFill>
                      </a:endParaRPr>
                    </a:p>
                    <a:p>
                      <a:pPr marL="0" lvl="0" indent="0" algn="ctr" rtl="0">
                        <a:lnSpc>
                          <a:spcPct val="115000"/>
                        </a:lnSpc>
                        <a:spcBef>
                          <a:spcPts val="1200"/>
                        </a:spcBef>
                        <a:spcAft>
                          <a:spcPts val="0"/>
                        </a:spcAft>
                        <a:buNone/>
                      </a:pPr>
                      <a:r>
                        <a:rPr lang="en-US" sz="1800" b="1" dirty="0" smtClean="0">
                          <a:solidFill>
                            <a:schemeClr val="lt1"/>
                          </a:solidFill>
                        </a:rPr>
                        <a:t>Karnauskas</a:t>
                      </a:r>
                      <a:endParaRPr sz="1800" b="1" dirty="0">
                        <a:solidFill>
                          <a:schemeClr val="lt1"/>
                        </a:solidFill>
                      </a:endParaRPr>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accent1"/>
                    </a:solidFill>
                  </a:tcPr>
                </a:tc>
                <a:tc>
                  <a:txBody>
                    <a:bodyPr/>
                    <a:lstStyle/>
                    <a:p>
                      <a:pPr marL="0" lvl="0" indent="0" algn="ctr" rtl="0">
                        <a:lnSpc>
                          <a:spcPct val="115000"/>
                        </a:lnSpc>
                        <a:spcBef>
                          <a:spcPts val="1200"/>
                        </a:spcBef>
                        <a:spcAft>
                          <a:spcPts val="0"/>
                        </a:spcAft>
                        <a:buNone/>
                      </a:pPr>
                      <a:r>
                        <a:rPr lang="en-US" sz="1800" b="1" dirty="0" smtClean="0">
                          <a:solidFill>
                            <a:schemeClr val="lt1"/>
                          </a:solidFill>
                        </a:rPr>
                        <a:t>96M</a:t>
                      </a:r>
                      <a:endParaRPr sz="1800" b="1" dirty="0" smtClean="0">
                        <a:solidFill>
                          <a:schemeClr val="lt1"/>
                        </a:solidFill>
                      </a:endParaRPr>
                    </a:p>
                    <a:p>
                      <a:pPr marL="0" lvl="0" indent="0" algn="ctr" rtl="0">
                        <a:lnSpc>
                          <a:spcPct val="115000"/>
                        </a:lnSpc>
                        <a:spcBef>
                          <a:spcPts val="1200"/>
                        </a:spcBef>
                        <a:spcAft>
                          <a:spcPts val="0"/>
                        </a:spcAft>
                        <a:buNone/>
                      </a:pPr>
                      <a:r>
                        <a:rPr lang="en-US" sz="1800" b="1" dirty="0" smtClean="0">
                          <a:solidFill>
                            <a:schemeClr val="lt1"/>
                          </a:solidFill>
                        </a:rPr>
                        <a:t>GRSC</a:t>
                      </a:r>
                      <a:endParaRPr sz="1800" b="1" dirty="0">
                        <a:solidFill>
                          <a:schemeClr val="lt1"/>
                        </a:solidFill>
                      </a:endParaRPr>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accent1"/>
                    </a:solidFill>
                  </a:tcPr>
                </a:tc>
                <a:tc>
                  <a:txBody>
                    <a:bodyPr/>
                    <a:lstStyle/>
                    <a:p>
                      <a:pPr marL="0" lvl="0" indent="0" algn="ctr" rtl="0">
                        <a:lnSpc>
                          <a:spcPct val="115000"/>
                        </a:lnSpc>
                        <a:spcBef>
                          <a:spcPts val="1200"/>
                        </a:spcBef>
                        <a:spcAft>
                          <a:spcPts val="0"/>
                        </a:spcAft>
                        <a:buNone/>
                      </a:pPr>
                      <a:r>
                        <a:rPr lang="en-US" sz="1800" b="1" dirty="0">
                          <a:solidFill>
                            <a:schemeClr val="lt1"/>
                          </a:solidFill>
                        </a:rPr>
                        <a:t>ReDist94M</a:t>
                      </a:r>
                      <a:endParaRPr sz="1800" b="1" dirty="0">
                        <a:solidFill>
                          <a:schemeClr val="lt1"/>
                        </a:solidFill>
                      </a:endParaRPr>
                    </a:p>
                    <a:p>
                      <a:pPr marL="0" lvl="0" indent="0" algn="ctr" rtl="0">
                        <a:lnSpc>
                          <a:spcPct val="115000"/>
                        </a:lnSpc>
                        <a:spcBef>
                          <a:spcPts val="1200"/>
                        </a:spcBef>
                        <a:spcAft>
                          <a:spcPts val="0"/>
                        </a:spcAft>
                        <a:buNone/>
                      </a:pPr>
                      <a:r>
                        <a:rPr lang="en-US" sz="1800" b="1" dirty="0">
                          <a:solidFill>
                            <a:schemeClr val="lt1"/>
                          </a:solidFill>
                        </a:rPr>
                        <a:t>Karnauskas</a:t>
                      </a:r>
                      <a:endParaRPr sz="1800" b="1" dirty="0">
                        <a:solidFill>
                          <a:schemeClr val="lt1"/>
                        </a:solidFill>
                      </a:endParaRPr>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accent1"/>
                    </a:solidFill>
                  </a:tcPr>
                </a:tc>
                <a:tc>
                  <a:txBody>
                    <a:bodyPr/>
                    <a:lstStyle/>
                    <a:p>
                      <a:pPr marL="0" lvl="0" indent="0" algn="ctr" rtl="0">
                        <a:lnSpc>
                          <a:spcPct val="115000"/>
                        </a:lnSpc>
                        <a:spcBef>
                          <a:spcPts val="1200"/>
                        </a:spcBef>
                        <a:spcAft>
                          <a:spcPts val="0"/>
                        </a:spcAft>
                        <a:buNone/>
                      </a:pPr>
                      <a:r>
                        <a:rPr lang="en-US" sz="1800" b="1" dirty="0">
                          <a:solidFill>
                            <a:schemeClr val="lt1"/>
                          </a:solidFill>
                        </a:rPr>
                        <a:t>ReDist94M</a:t>
                      </a:r>
                      <a:endParaRPr sz="1800" b="1" dirty="0">
                        <a:solidFill>
                          <a:schemeClr val="lt1"/>
                        </a:solidFill>
                      </a:endParaRPr>
                    </a:p>
                    <a:p>
                      <a:pPr marL="0" lvl="0" indent="0" algn="ctr" rtl="0">
                        <a:lnSpc>
                          <a:spcPct val="115000"/>
                        </a:lnSpc>
                        <a:spcBef>
                          <a:spcPts val="1200"/>
                        </a:spcBef>
                        <a:spcAft>
                          <a:spcPts val="0"/>
                        </a:spcAft>
                        <a:buNone/>
                      </a:pPr>
                      <a:r>
                        <a:rPr lang="en-US" sz="1800" b="1" dirty="0">
                          <a:solidFill>
                            <a:schemeClr val="lt1"/>
                          </a:solidFill>
                        </a:rPr>
                        <a:t>GRSC</a:t>
                      </a:r>
                      <a:endParaRPr sz="1800" b="1" dirty="0">
                        <a:solidFill>
                          <a:schemeClr val="lt1"/>
                        </a:solidFill>
                      </a:endParaRPr>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accent1"/>
                    </a:solidFill>
                  </a:tcPr>
                </a:tc>
                <a:extLst>
                  <a:ext uri="{0D108BD9-81ED-4DB2-BD59-A6C34878D82A}">
                    <a16:rowId xmlns:a16="http://schemas.microsoft.com/office/drawing/2014/main" val="10000"/>
                  </a:ext>
                </a:extLst>
              </a:tr>
              <a:tr h="1174250">
                <a:tc>
                  <a:txBody>
                    <a:bodyPr/>
                    <a:lstStyle/>
                    <a:p>
                      <a:pPr marL="0" lvl="0" indent="0" algn="l" rtl="0">
                        <a:lnSpc>
                          <a:spcPct val="115000"/>
                        </a:lnSpc>
                        <a:spcBef>
                          <a:spcPts val="1200"/>
                        </a:spcBef>
                        <a:spcAft>
                          <a:spcPts val="0"/>
                        </a:spcAft>
                        <a:buNone/>
                      </a:pPr>
                      <a:r>
                        <a:rPr lang="en-US" sz="1800" b="1" dirty="0">
                          <a:solidFill>
                            <a:schemeClr val="lt1"/>
                          </a:solidFill>
                        </a:rPr>
                        <a:t>SEDAR52 exploitation rate</a:t>
                      </a:r>
                      <a:endParaRPr sz="1800" b="1" dirty="0">
                        <a:solidFill>
                          <a:schemeClr val="lt1"/>
                        </a:solidFill>
                      </a:endParaRPr>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accent1"/>
                    </a:solidFill>
                  </a:tcPr>
                </a:tc>
                <a:tc>
                  <a:txBody>
                    <a:bodyPr/>
                    <a:lstStyle/>
                    <a:p>
                      <a:pPr marL="0" lvl="0" indent="0" algn="ctr" rtl="0">
                        <a:lnSpc>
                          <a:spcPct val="115000"/>
                        </a:lnSpc>
                        <a:spcBef>
                          <a:spcPts val="1200"/>
                        </a:spcBef>
                        <a:spcAft>
                          <a:spcPts val="0"/>
                        </a:spcAft>
                        <a:buNone/>
                      </a:pPr>
                      <a:r>
                        <a:rPr lang="en-US" sz="1800" dirty="0"/>
                        <a:t>0.153</a:t>
                      </a:r>
                      <a:endParaRPr sz="1800" dirty="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1200"/>
                        </a:spcBef>
                        <a:spcAft>
                          <a:spcPts val="0"/>
                        </a:spcAft>
                        <a:buNone/>
                      </a:pPr>
                      <a:r>
                        <a:rPr lang="en-US" sz="1800"/>
                        <a:t>0.148</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1200"/>
                        </a:spcBef>
                        <a:spcAft>
                          <a:spcPts val="0"/>
                        </a:spcAft>
                        <a:buNone/>
                      </a:pPr>
                      <a:r>
                        <a:rPr lang="en-US" sz="1800"/>
                        <a:t>0.153</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1200"/>
                        </a:spcBef>
                        <a:spcAft>
                          <a:spcPts val="0"/>
                        </a:spcAft>
                        <a:buNone/>
                      </a:pPr>
                      <a:r>
                        <a:rPr lang="en-US" sz="1800"/>
                        <a:t>0.171</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rgbClr val="D0DEEF"/>
                    </a:solidFill>
                  </a:tcPr>
                </a:tc>
                <a:extLst>
                  <a:ext uri="{0D108BD9-81ED-4DB2-BD59-A6C34878D82A}">
                    <a16:rowId xmlns:a16="http://schemas.microsoft.com/office/drawing/2014/main" val="10001"/>
                  </a:ext>
                </a:extLst>
              </a:tr>
              <a:tr h="556225">
                <a:tc>
                  <a:txBody>
                    <a:bodyPr/>
                    <a:lstStyle/>
                    <a:p>
                      <a:pPr marL="0" lvl="0" indent="0" algn="l" rtl="0">
                        <a:lnSpc>
                          <a:spcPct val="115000"/>
                        </a:lnSpc>
                        <a:spcBef>
                          <a:spcPts val="1200"/>
                        </a:spcBef>
                        <a:spcAft>
                          <a:spcPts val="0"/>
                        </a:spcAft>
                        <a:buNone/>
                      </a:pPr>
                      <a:r>
                        <a:rPr lang="en-US" sz="1800" b="1">
                          <a:solidFill>
                            <a:schemeClr val="lt1"/>
                          </a:solidFill>
                        </a:rPr>
                        <a:t>All structure</a:t>
                      </a:r>
                      <a:endParaRPr sz="1800" b="1">
                        <a:solidFill>
                          <a:schemeClr val="lt1"/>
                        </a:solidFill>
                      </a:endParaRPr>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accent1"/>
                    </a:solidFill>
                  </a:tcPr>
                </a:tc>
                <a:tc>
                  <a:txBody>
                    <a:bodyPr/>
                    <a:lstStyle/>
                    <a:p>
                      <a:pPr marL="0" lvl="0" indent="0" algn="ctr" rtl="0">
                        <a:lnSpc>
                          <a:spcPct val="115000"/>
                        </a:lnSpc>
                        <a:spcBef>
                          <a:spcPts val="1200"/>
                        </a:spcBef>
                        <a:spcAft>
                          <a:spcPts val="0"/>
                        </a:spcAft>
                        <a:buNone/>
                      </a:pPr>
                      <a:r>
                        <a:rPr lang="en-US" sz="1800"/>
                        <a:t>0.105</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1200"/>
                        </a:spcBef>
                        <a:spcAft>
                          <a:spcPts val="0"/>
                        </a:spcAft>
                        <a:buNone/>
                      </a:pPr>
                      <a:r>
                        <a:rPr lang="en-US" sz="1800"/>
                        <a:t>0.102</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1200"/>
                        </a:spcBef>
                        <a:spcAft>
                          <a:spcPts val="0"/>
                        </a:spcAft>
                        <a:buNone/>
                      </a:pPr>
                      <a:r>
                        <a:rPr lang="en-US" sz="1800"/>
                        <a:t>0.107</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1200"/>
                        </a:spcBef>
                        <a:spcAft>
                          <a:spcPts val="0"/>
                        </a:spcAft>
                        <a:buNone/>
                      </a:pPr>
                      <a:r>
                        <a:rPr lang="en-US" sz="1800"/>
                        <a:t>0.121</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lt2"/>
                    </a:solidFill>
                  </a:tcPr>
                </a:tc>
                <a:extLst>
                  <a:ext uri="{0D108BD9-81ED-4DB2-BD59-A6C34878D82A}">
                    <a16:rowId xmlns:a16="http://schemas.microsoft.com/office/drawing/2014/main" val="10002"/>
                  </a:ext>
                </a:extLst>
              </a:tr>
              <a:tr h="865250">
                <a:tc>
                  <a:txBody>
                    <a:bodyPr/>
                    <a:lstStyle/>
                    <a:p>
                      <a:pPr marL="0" lvl="0" indent="0" algn="l" rtl="0">
                        <a:lnSpc>
                          <a:spcPct val="115000"/>
                        </a:lnSpc>
                        <a:spcBef>
                          <a:spcPts val="1200"/>
                        </a:spcBef>
                        <a:spcAft>
                          <a:spcPts val="0"/>
                        </a:spcAft>
                        <a:buNone/>
                      </a:pPr>
                      <a:r>
                        <a:rPr lang="en-US" sz="1800" b="1">
                          <a:solidFill>
                            <a:schemeClr val="lt1"/>
                          </a:solidFill>
                        </a:rPr>
                        <a:t>All structure + 10% UCB</a:t>
                      </a:r>
                      <a:endParaRPr sz="1800" b="1">
                        <a:solidFill>
                          <a:schemeClr val="lt1"/>
                        </a:solidFill>
                      </a:endParaRPr>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accent1"/>
                    </a:solidFill>
                  </a:tcPr>
                </a:tc>
                <a:tc>
                  <a:txBody>
                    <a:bodyPr/>
                    <a:lstStyle/>
                    <a:p>
                      <a:pPr marL="0" lvl="0" indent="0" algn="ctr" rtl="0">
                        <a:lnSpc>
                          <a:spcPct val="115000"/>
                        </a:lnSpc>
                        <a:spcBef>
                          <a:spcPts val="1200"/>
                        </a:spcBef>
                        <a:spcAft>
                          <a:spcPts val="0"/>
                        </a:spcAft>
                        <a:buNone/>
                      </a:pPr>
                      <a:r>
                        <a:rPr lang="en-US" sz="1800"/>
                        <a:t>0.115</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1200"/>
                        </a:spcBef>
                        <a:spcAft>
                          <a:spcPts val="0"/>
                        </a:spcAft>
                        <a:buNone/>
                      </a:pPr>
                      <a:r>
                        <a:rPr lang="en-US" sz="1800"/>
                        <a:t>0.111</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1200"/>
                        </a:spcBef>
                        <a:spcAft>
                          <a:spcPts val="0"/>
                        </a:spcAft>
                        <a:buNone/>
                      </a:pPr>
                      <a:r>
                        <a:rPr lang="en-US" sz="1800"/>
                        <a:t>0.117</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1200"/>
                        </a:spcBef>
                        <a:spcAft>
                          <a:spcPts val="0"/>
                        </a:spcAft>
                        <a:buNone/>
                      </a:pPr>
                      <a:r>
                        <a:rPr lang="en-US" sz="1800"/>
                        <a:t>0.132</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rgbClr val="D0DEEF"/>
                    </a:solidFill>
                  </a:tcPr>
                </a:tc>
                <a:extLst>
                  <a:ext uri="{0D108BD9-81ED-4DB2-BD59-A6C34878D82A}">
                    <a16:rowId xmlns:a16="http://schemas.microsoft.com/office/drawing/2014/main" val="10003"/>
                  </a:ext>
                </a:extLst>
              </a:tr>
              <a:tr h="865250">
                <a:tc>
                  <a:txBody>
                    <a:bodyPr/>
                    <a:lstStyle/>
                    <a:p>
                      <a:pPr marL="0" lvl="0" indent="0" algn="l" rtl="0">
                        <a:lnSpc>
                          <a:spcPct val="115000"/>
                        </a:lnSpc>
                        <a:spcBef>
                          <a:spcPts val="1200"/>
                        </a:spcBef>
                        <a:spcAft>
                          <a:spcPts val="0"/>
                        </a:spcAft>
                        <a:buNone/>
                      </a:pPr>
                      <a:r>
                        <a:rPr lang="en-US" sz="1800" b="1">
                          <a:solidFill>
                            <a:schemeClr val="lt1"/>
                          </a:solidFill>
                        </a:rPr>
                        <a:t>All structure + 15% UCB</a:t>
                      </a:r>
                      <a:endParaRPr sz="1800" b="1">
                        <a:solidFill>
                          <a:schemeClr val="lt1"/>
                        </a:solidFill>
                      </a:endParaRPr>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accent1"/>
                    </a:solidFill>
                  </a:tcPr>
                </a:tc>
                <a:tc>
                  <a:txBody>
                    <a:bodyPr/>
                    <a:lstStyle/>
                    <a:p>
                      <a:pPr marL="0" lvl="0" indent="0" algn="ctr" rtl="0">
                        <a:lnSpc>
                          <a:spcPct val="115000"/>
                        </a:lnSpc>
                        <a:spcBef>
                          <a:spcPts val="1200"/>
                        </a:spcBef>
                        <a:spcAft>
                          <a:spcPts val="0"/>
                        </a:spcAft>
                        <a:buNone/>
                      </a:pPr>
                      <a:r>
                        <a:rPr lang="en-US" sz="1800"/>
                        <a:t>0.120</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1200"/>
                        </a:spcBef>
                        <a:spcAft>
                          <a:spcPts val="0"/>
                        </a:spcAft>
                        <a:buNone/>
                      </a:pPr>
                      <a:r>
                        <a:rPr lang="en-US" sz="1800"/>
                        <a:t>0.116</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1200"/>
                        </a:spcBef>
                        <a:spcAft>
                          <a:spcPts val="0"/>
                        </a:spcAft>
                        <a:buNone/>
                      </a:pPr>
                      <a:r>
                        <a:rPr lang="en-US" sz="1800"/>
                        <a:t>0.122</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1200"/>
                        </a:spcBef>
                        <a:spcAft>
                          <a:spcPts val="0"/>
                        </a:spcAft>
                        <a:buNone/>
                      </a:pPr>
                      <a:r>
                        <a:rPr lang="en-US" sz="1800" dirty="0"/>
                        <a:t>0.137</a:t>
                      </a:r>
                      <a:endParaRPr sz="1800" dirty="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lt2"/>
                    </a:solidFill>
                  </a:tcPr>
                </a:tc>
                <a:extLst>
                  <a:ext uri="{0D108BD9-81ED-4DB2-BD59-A6C34878D82A}">
                    <a16:rowId xmlns:a16="http://schemas.microsoft.com/office/drawing/2014/main" val="10004"/>
                  </a:ext>
                </a:extLst>
              </a:tr>
            </a:tbl>
          </a:graphicData>
        </a:graphic>
      </p:graphicFrame>
      <p:sp>
        <p:nvSpPr>
          <p:cNvPr id="208" name="Google Shape;208;p28"/>
          <p:cNvSpPr txBox="1"/>
          <p:nvPr/>
        </p:nvSpPr>
        <p:spPr>
          <a:xfrm>
            <a:off x="-2393250" y="129900"/>
            <a:ext cx="3000000" cy="30000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1200"/>
              </a:spcBef>
              <a:spcAft>
                <a:spcPts val="1200"/>
              </a:spcAft>
              <a:buNone/>
            </a:pPr>
            <a:r>
              <a:rPr lang="en-US" sz="1200">
                <a:latin typeface="Times New Roman"/>
                <a:ea typeface="Times New Roman"/>
                <a:cs typeface="Times New Roman"/>
                <a:sym typeface="Times New Roman"/>
              </a:rPr>
              <a:t> </a:t>
            </a:r>
            <a:endParaRPr sz="1200">
              <a:latin typeface="Times New Roman"/>
              <a:ea typeface="Times New Roman"/>
              <a:cs typeface="Times New Roman"/>
              <a:sym typeface="Times New Roman"/>
            </a:endParaRPr>
          </a:p>
        </p:txBody>
      </p:sp>
      <p:sp>
        <p:nvSpPr>
          <p:cNvPr id="2" name="TextBox 1"/>
          <p:cNvSpPr txBox="1"/>
          <p:nvPr/>
        </p:nvSpPr>
        <p:spPr>
          <a:xfrm>
            <a:off x="9645163" y="1937931"/>
            <a:ext cx="2300536" cy="2031325"/>
          </a:xfrm>
          <a:prstGeom prst="rect">
            <a:avLst/>
          </a:prstGeom>
          <a:noFill/>
        </p:spPr>
        <p:txBody>
          <a:bodyPr wrap="square" rtlCol="0">
            <a:spAutoFit/>
          </a:bodyPr>
          <a:lstStyle/>
          <a:p>
            <a:r>
              <a:rPr lang="en-US" dirty="0" smtClean="0"/>
              <a:t>Basic message is that if one assumed a similar effort footprint of fishing, or similarly, the same effort but higher biomass, what would the resulting population exploitation rates be for different total catch estimates.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title"/>
          </p:nvPr>
        </p:nvSpPr>
        <p:spPr>
          <a:xfrm>
            <a:off x="143162" y="180109"/>
            <a:ext cx="6019800" cy="604981"/>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Calibri"/>
              <a:buNone/>
            </a:pPr>
            <a:r>
              <a:rPr lang="en-US"/>
              <a:t> Objectives</a:t>
            </a:r>
            <a:endParaRPr/>
          </a:p>
        </p:txBody>
      </p:sp>
      <p:sp>
        <p:nvSpPr>
          <p:cNvPr id="101" name="Google Shape;101;p15"/>
          <p:cNvSpPr/>
          <p:nvPr/>
        </p:nvSpPr>
        <p:spPr>
          <a:xfrm>
            <a:off x="143162" y="1013692"/>
            <a:ext cx="11817927" cy="5970865"/>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dk1"/>
              </a:buClr>
              <a:buSzPts val="2800"/>
              <a:buFont typeface="Times New Roman"/>
              <a:buAutoNum type="arabicParenR"/>
            </a:pPr>
            <a:r>
              <a:rPr lang="en-US" sz="2800" b="0" i="0" u="none" strike="noStrike" cap="none">
                <a:solidFill>
                  <a:schemeClr val="dk1"/>
                </a:solidFill>
                <a:latin typeface="Times New Roman"/>
                <a:ea typeface="Times New Roman"/>
                <a:cs typeface="Times New Roman"/>
                <a:sym typeface="Times New Roman"/>
              </a:rPr>
              <a:t>assign recreational catch and effort in space</a:t>
            </a:r>
            <a:endParaRPr/>
          </a:p>
          <a:p>
            <a:pPr marL="457200" marR="0" lvl="0" indent="-279400" algn="l" rtl="0">
              <a:spcBef>
                <a:spcPts val="0"/>
              </a:spcBef>
              <a:spcAft>
                <a:spcPts val="0"/>
              </a:spcAft>
              <a:buClr>
                <a:schemeClr val="dk1"/>
              </a:buClr>
              <a:buSzPts val="2800"/>
              <a:buFont typeface="Calibri"/>
              <a:buNone/>
            </a:pPr>
            <a:endParaRPr sz="2800" b="0" i="0" u="none" strike="noStrike" cap="none">
              <a:solidFill>
                <a:schemeClr val="dk1"/>
              </a:solidFill>
              <a:latin typeface="Times New Roman"/>
              <a:ea typeface="Times New Roman"/>
              <a:cs typeface="Times New Roman"/>
              <a:sym typeface="Times New Roman"/>
            </a:endParaRPr>
          </a:p>
          <a:p>
            <a:pPr marL="457200" marR="0" lvl="0" indent="-457200" algn="l" rtl="0">
              <a:spcBef>
                <a:spcPts val="0"/>
              </a:spcBef>
              <a:spcAft>
                <a:spcPts val="0"/>
              </a:spcAft>
              <a:buClr>
                <a:schemeClr val="dk1"/>
              </a:buClr>
              <a:buSzPts val="2800"/>
              <a:buFont typeface="Times New Roman"/>
              <a:buAutoNum type="arabicParenR"/>
            </a:pPr>
            <a:r>
              <a:rPr lang="en-US" sz="2800" b="0" i="0" u="none" strike="noStrike" cap="none">
                <a:solidFill>
                  <a:schemeClr val="dk1"/>
                </a:solidFill>
                <a:latin typeface="Times New Roman"/>
                <a:ea typeface="Times New Roman"/>
                <a:cs typeface="Times New Roman"/>
                <a:sym typeface="Times New Roman"/>
              </a:rPr>
              <a:t>sum commercial and recreational landings spatially</a:t>
            </a:r>
            <a:endParaRPr/>
          </a:p>
          <a:p>
            <a:pPr marL="457200" marR="0" lvl="0" indent="-279400" algn="l" rtl="0">
              <a:spcBef>
                <a:spcPts val="0"/>
              </a:spcBef>
              <a:spcAft>
                <a:spcPts val="0"/>
              </a:spcAft>
              <a:buClr>
                <a:schemeClr val="dk1"/>
              </a:buClr>
              <a:buSzPts val="2800"/>
              <a:buFont typeface="Calibri"/>
              <a:buNone/>
            </a:pPr>
            <a:endParaRPr sz="2800" b="0" i="0" u="none" strike="noStrike" cap="none">
              <a:solidFill>
                <a:schemeClr val="dk1"/>
              </a:solidFill>
              <a:latin typeface="Times New Roman"/>
              <a:ea typeface="Times New Roman"/>
              <a:cs typeface="Times New Roman"/>
              <a:sym typeface="Times New Roman"/>
            </a:endParaRPr>
          </a:p>
          <a:p>
            <a:pPr marL="457200" marR="0" lvl="0" indent="-457200" algn="l" rtl="0">
              <a:spcBef>
                <a:spcPts val="0"/>
              </a:spcBef>
              <a:spcAft>
                <a:spcPts val="0"/>
              </a:spcAft>
              <a:buClr>
                <a:schemeClr val="dk1"/>
              </a:buClr>
              <a:buSzPts val="2800"/>
              <a:buFont typeface="Times New Roman"/>
              <a:buAutoNum type="arabicParenR"/>
            </a:pPr>
            <a:r>
              <a:rPr lang="en-US" sz="2800" b="0" i="0" u="none" strike="noStrike" cap="none">
                <a:solidFill>
                  <a:schemeClr val="dk1"/>
                </a:solidFill>
                <a:latin typeface="Times New Roman"/>
                <a:ea typeface="Times New Roman"/>
                <a:cs typeface="Times New Roman"/>
                <a:sym typeface="Times New Roman"/>
              </a:rPr>
              <a:t>overlay extractions with estimates of biomass from the “Great Red Snapper Count” (GRSC)</a:t>
            </a:r>
            <a:endParaRPr/>
          </a:p>
          <a:p>
            <a:pPr marL="457200" marR="0" lvl="0" indent="-279400" algn="l" rtl="0">
              <a:spcBef>
                <a:spcPts val="0"/>
              </a:spcBef>
              <a:spcAft>
                <a:spcPts val="0"/>
              </a:spcAft>
              <a:buClr>
                <a:schemeClr val="dk1"/>
              </a:buClr>
              <a:buSzPts val="2800"/>
              <a:buFont typeface="Calibri"/>
              <a:buNone/>
            </a:pPr>
            <a:endParaRPr sz="2800" b="0" i="0" u="none" strike="noStrike" cap="none">
              <a:solidFill>
                <a:schemeClr val="dk1"/>
              </a:solidFill>
              <a:latin typeface="Times New Roman"/>
              <a:ea typeface="Times New Roman"/>
              <a:cs typeface="Times New Roman"/>
              <a:sym typeface="Times New Roman"/>
            </a:endParaRPr>
          </a:p>
          <a:p>
            <a:pPr marL="457200" marR="0" lvl="0" indent="-457200" algn="l" rtl="0">
              <a:spcBef>
                <a:spcPts val="0"/>
              </a:spcBef>
              <a:spcAft>
                <a:spcPts val="0"/>
              </a:spcAft>
              <a:buClr>
                <a:schemeClr val="dk1"/>
              </a:buClr>
              <a:buSzPts val="2800"/>
              <a:buFont typeface="Times New Roman"/>
              <a:buAutoNum type="arabicParenR"/>
            </a:pPr>
            <a:r>
              <a:rPr lang="en-US" sz="2800" b="0" i="0" u="none" strike="noStrike" cap="none">
                <a:solidFill>
                  <a:schemeClr val="dk1"/>
                </a:solidFill>
                <a:latin typeface="Times New Roman"/>
                <a:ea typeface="Times New Roman"/>
                <a:cs typeface="Times New Roman"/>
                <a:sym typeface="Times New Roman"/>
              </a:rPr>
              <a:t>calculate exploitation (catch/abundance) rates from three scenarios of fishery yield.</a:t>
            </a:r>
            <a:endParaRPr/>
          </a:p>
          <a:p>
            <a:pPr marL="457200" marR="0" lvl="0" indent="-279400" algn="l" rtl="0">
              <a:spcBef>
                <a:spcPts val="0"/>
              </a:spcBef>
              <a:spcAft>
                <a:spcPts val="0"/>
              </a:spcAft>
              <a:buClr>
                <a:schemeClr val="dk1"/>
              </a:buClr>
              <a:buSzPts val="2800"/>
              <a:buFont typeface="Calibri"/>
              <a:buNone/>
            </a:pPr>
            <a:endParaRPr sz="2800" b="0" i="0" u="none" strike="noStrike" cap="none">
              <a:solidFill>
                <a:schemeClr val="dk1"/>
              </a:solidFill>
              <a:latin typeface="Times New Roman"/>
              <a:ea typeface="Times New Roman"/>
              <a:cs typeface="Times New Roman"/>
              <a:sym typeface="Times New Roman"/>
            </a:endParaRPr>
          </a:p>
          <a:p>
            <a:pPr marL="457200" marR="0" lvl="0" indent="-457200" algn="l" rtl="0">
              <a:spcBef>
                <a:spcPts val="0"/>
              </a:spcBef>
              <a:spcAft>
                <a:spcPts val="0"/>
              </a:spcAft>
              <a:buClr>
                <a:schemeClr val="dk1"/>
              </a:buClr>
              <a:buSzPts val="2800"/>
              <a:buFont typeface="Times New Roman"/>
              <a:buAutoNum type="arabicParenR"/>
            </a:pPr>
            <a:r>
              <a:rPr lang="en-US" sz="2800" b="0" i="0" u="none" strike="noStrike" cap="none">
                <a:solidFill>
                  <a:schemeClr val="dk1"/>
                </a:solidFill>
                <a:latin typeface="Times New Roman"/>
                <a:ea typeface="Times New Roman"/>
                <a:cs typeface="Times New Roman"/>
                <a:sym typeface="Times New Roman"/>
              </a:rPr>
              <a:t>Assuming the recent spatial footprint of fishing, identify if it supports the assumptions about fishable biomass:</a:t>
            </a:r>
            <a:br>
              <a:rPr lang="en-US" sz="2800" b="0" i="0" u="none" strike="noStrike" cap="none">
                <a:solidFill>
                  <a:schemeClr val="dk1"/>
                </a:solidFill>
                <a:latin typeface="Times New Roman"/>
                <a:ea typeface="Times New Roman"/>
                <a:cs typeface="Times New Roman"/>
                <a:sym typeface="Times New Roman"/>
              </a:rPr>
            </a:br>
            <a:r>
              <a:rPr lang="en-US" sz="2800" b="0" i="0" u="none" strike="noStrike" cap="none">
                <a:solidFill>
                  <a:schemeClr val="dk1"/>
                </a:solidFill>
                <a:latin typeface="Times New Roman"/>
                <a:ea typeface="Times New Roman"/>
                <a:cs typeface="Times New Roman"/>
                <a:sym typeface="Times New Roman"/>
              </a:rPr>
              <a:t>all structure, all structure + 10 or +15% UCB</a:t>
            </a:r>
            <a:endParaRPr/>
          </a:p>
          <a:p>
            <a:pPr marL="457200" marR="0" lvl="0" indent="-342900" algn="l" rtl="0">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8"/>
          <p:cNvSpPr/>
          <p:nvPr/>
        </p:nvSpPr>
        <p:spPr>
          <a:xfrm>
            <a:off x="0" y="129912"/>
            <a:ext cx="12469091" cy="156966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3200"/>
              <a:buFont typeface="Times New Roman"/>
              <a:buNone/>
            </a:pPr>
            <a:r>
              <a:rPr lang="en-US" sz="3200" b="0" i="0" u="none" strike="noStrike" cap="none" dirty="0" smtClean="0">
                <a:solidFill>
                  <a:schemeClr val="dk1"/>
                </a:solidFill>
                <a:latin typeface="Times New Roman"/>
                <a:ea typeface="Times New Roman"/>
                <a:cs typeface="Times New Roman"/>
                <a:sym typeface="Times New Roman"/>
              </a:rPr>
              <a:t>NEW: Table </a:t>
            </a:r>
            <a:r>
              <a:rPr lang="en-US" sz="3200" b="0" i="0" u="none" strike="noStrike" cap="none" dirty="0" smtClean="0">
                <a:solidFill>
                  <a:schemeClr val="dk1"/>
                </a:solidFill>
                <a:latin typeface="Times New Roman"/>
                <a:ea typeface="Times New Roman"/>
                <a:cs typeface="Times New Roman"/>
                <a:sym typeface="Times New Roman"/>
              </a:rPr>
              <a:t>6B: </a:t>
            </a:r>
            <a:r>
              <a:rPr lang="en-US" sz="3200" dirty="0">
                <a:solidFill>
                  <a:schemeClr val="dk1"/>
                </a:solidFill>
                <a:latin typeface="Times New Roman"/>
                <a:ea typeface="Times New Roman"/>
                <a:cs typeface="Times New Roman"/>
                <a:sym typeface="Times New Roman"/>
              </a:rPr>
              <a:t>Overall population e</a:t>
            </a:r>
            <a:r>
              <a:rPr lang="en-US" sz="3200" b="0" i="0" u="none" strike="noStrike" cap="none" dirty="0">
                <a:solidFill>
                  <a:schemeClr val="dk1"/>
                </a:solidFill>
                <a:latin typeface="Times New Roman"/>
                <a:ea typeface="Times New Roman"/>
                <a:cs typeface="Times New Roman"/>
                <a:sym typeface="Times New Roman"/>
              </a:rPr>
              <a:t>xploitation rates per each distribution and SEDAR52 estimates set to each distribution.</a:t>
            </a:r>
            <a:endParaRPr sz="3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3200"/>
              <a:buFont typeface="Calibri"/>
              <a:buNone/>
            </a:pPr>
            <a:endParaRPr sz="3200" b="0" i="0" u="none" strike="noStrike" cap="none" dirty="0">
              <a:solidFill>
                <a:schemeClr val="dk1"/>
              </a:solidFill>
              <a:latin typeface="Arial"/>
              <a:ea typeface="Arial"/>
              <a:cs typeface="Arial"/>
              <a:sym typeface="Arial"/>
            </a:endParaRPr>
          </a:p>
        </p:txBody>
      </p:sp>
      <p:graphicFrame>
        <p:nvGraphicFramePr>
          <p:cNvPr id="207" name="Google Shape;207;p28"/>
          <p:cNvGraphicFramePr/>
          <p:nvPr>
            <p:extLst>
              <p:ext uri="{D42A27DB-BD31-4B8C-83A1-F6EECF244321}">
                <p14:modId xmlns:p14="http://schemas.microsoft.com/office/powerpoint/2010/main" val="2979989227"/>
              </p:ext>
            </p:extLst>
          </p:nvPr>
        </p:nvGraphicFramePr>
        <p:xfrm>
          <a:off x="137630" y="1383934"/>
          <a:ext cx="9445986" cy="4742629"/>
        </p:xfrm>
        <a:graphic>
          <a:graphicData uri="http://schemas.openxmlformats.org/drawingml/2006/table">
            <a:tbl>
              <a:tblPr>
                <a:noFill/>
                <a:tableStyleId>{448BBBAB-F1F3-4217-8026-40385453E371}</a:tableStyleId>
              </a:tblPr>
              <a:tblGrid>
                <a:gridCol w="2200518">
                  <a:extLst>
                    <a:ext uri="{9D8B030D-6E8A-4147-A177-3AD203B41FA5}">
                      <a16:colId xmlns:a16="http://schemas.microsoft.com/office/drawing/2014/main" val="20000"/>
                    </a:ext>
                  </a:extLst>
                </a:gridCol>
                <a:gridCol w="2170093">
                  <a:extLst>
                    <a:ext uri="{9D8B030D-6E8A-4147-A177-3AD203B41FA5}">
                      <a16:colId xmlns:a16="http://schemas.microsoft.com/office/drawing/2014/main" val="20001"/>
                    </a:ext>
                  </a:extLst>
                </a:gridCol>
                <a:gridCol w="1302646">
                  <a:extLst>
                    <a:ext uri="{9D8B030D-6E8A-4147-A177-3AD203B41FA5}">
                      <a16:colId xmlns:a16="http://schemas.microsoft.com/office/drawing/2014/main" val="20002"/>
                    </a:ext>
                  </a:extLst>
                </a:gridCol>
                <a:gridCol w="1976258">
                  <a:extLst>
                    <a:ext uri="{9D8B030D-6E8A-4147-A177-3AD203B41FA5}">
                      <a16:colId xmlns:a16="http://schemas.microsoft.com/office/drawing/2014/main" val="20003"/>
                    </a:ext>
                  </a:extLst>
                </a:gridCol>
                <a:gridCol w="1796471">
                  <a:extLst>
                    <a:ext uri="{9D8B030D-6E8A-4147-A177-3AD203B41FA5}">
                      <a16:colId xmlns:a16="http://schemas.microsoft.com/office/drawing/2014/main" val="20004"/>
                    </a:ext>
                  </a:extLst>
                </a:gridCol>
              </a:tblGrid>
              <a:tr h="1080575">
                <a:tc>
                  <a:txBody>
                    <a:bodyPr/>
                    <a:lstStyle/>
                    <a:p>
                      <a:pPr marL="0" lvl="0" indent="0" algn="ctr" rtl="0">
                        <a:lnSpc>
                          <a:spcPct val="115000"/>
                        </a:lnSpc>
                        <a:spcBef>
                          <a:spcPts val="1200"/>
                        </a:spcBef>
                        <a:spcAft>
                          <a:spcPts val="0"/>
                        </a:spcAft>
                        <a:buNone/>
                      </a:pP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accent1"/>
                    </a:solidFill>
                  </a:tcPr>
                </a:tc>
                <a:tc>
                  <a:txBody>
                    <a:bodyPr/>
                    <a:lstStyle/>
                    <a:p>
                      <a:pPr marL="0" lvl="0" indent="0" algn="ctr" rtl="0">
                        <a:lnSpc>
                          <a:spcPct val="115000"/>
                        </a:lnSpc>
                        <a:spcBef>
                          <a:spcPts val="1200"/>
                        </a:spcBef>
                        <a:spcAft>
                          <a:spcPts val="0"/>
                        </a:spcAft>
                        <a:buNone/>
                      </a:pPr>
                      <a:r>
                        <a:rPr lang="en-US" sz="1800" b="1" dirty="0" smtClean="0">
                          <a:solidFill>
                            <a:schemeClr val="lt1"/>
                          </a:solidFill>
                        </a:rPr>
                        <a:t>ReDist94M</a:t>
                      </a:r>
                    </a:p>
                    <a:p>
                      <a:pPr marL="0" lvl="0" indent="0" algn="ctr" rtl="0">
                        <a:lnSpc>
                          <a:spcPct val="115000"/>
                        </a:lnSpc>
                        <a:spcBef>
                          <a:spcPts val="1200"/>
                        </a:spcBef>
                        <a:spcAft>
                          <a:spcPts val="0"/>
                        </a:spcAft>
                        <a:buNone/>
                      </a:pPr>
                      <a:r>
                        <a:rPr lang="en-US" sz="1800" b="1" dirty="0" smtClean="0">
                          <a:solidFill>
                            <a:schemeClr val="lt1"/>
                          </a:solidFill>
                        </a:rPr>
                        <a:t>Karnauskas</a:t>
                      </a:r>
                      <a:endParaRPr lang="en-US" sz="1800" b="1" dirty="0">
                        <a:solidFill>
                          <a:schemeClr val="lt1"/>
                        </a:solidFill>
                      </a:endParaRPr>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accent1"/>
                    </a:solidFill>
                  </a:tcPr>
                </a:tc>
                <a:tc>
                  <a:txBody>
                    <a:bodyPr/>
                    <a:lstStyle/>
                    <a:p>
                      <a:pPr marL="0" lvl="0" indent="0" algn="ctr" rtl="0">
                        <a:lnSpc>
                          <a:spcPct val="115000"/>
                        </a:lnSpc>
                        <a:spcBef>
                          <a:spcPts val="1200"/>
                        </a:spcBef>
                        <a:spcAft>
                          <a:spcPts val="0"/>
                        </a:spcAft>
                        <a:buNone/>
                      </a:pPr>
                      <a:r>
                        <a:rPr lang="en-US" sz="1800" b="1" dirty="0" smtClean="0">
                          <a:solidFill>
                            <a:schemeClr val="lt1"/>
                          </a:solidFill>
                        </a:rPr>
                        <a:t>ReDist94M</a:t>
                      </a:r>
                    </a:p>
                    <a:p>
                      <a:pPr marL="0" lvl="0" indent="0" algn="ctr" rtl="0">
                        <a:lnSpc>
                          <a:spcPct val="115000"/>
                        </a:lnSpc>
                        <a:spcBef>
                          <a:spcPts val="1200"/>
                        </a:spcBef>
                        <a:spcAft>
                          <a:spcPts val="0"/>
                        </a:spcAft>
                        <a:buNone/>
                      </a:pPr>
                      <a:r>
                        <a:rPr lang="en-US" sz="1800" b="1" dirty="0" smtClean="0">
                          <a:solidFill>
                            <a:schemeClr val="lt1"/>
                          </a:solidFill>
                        </a:rPr>
                        <a:t>GRSC</a:t>
                      </a:r>
                      <a:endParaRPr lang="en-US" sz="1800" b="1" dirty="0">
                        <a:solidFill>
                          <a:schemeClr val="lt1"/>
                        </a:solidFill>
                      </a:endParaRPr>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accent1"/>
                    </a:solidFill>
                  </a:tcPr>
                </a:tc>
                <a:tc>
                  <a:txBody>
                    <a:bodyPr/>
                    <a:lstStyle/>
                    <a:p>
                      <a:pPr marL="0" lvl="0" indent="0" algn="ctr" rtl="0">
                        <a:lnSpc>
                          <a:spcPct val="115000"/>
                        </a:lnSpc>
                        <a:spcBef>
                          <a:spcPts val="1200"/>
                        </a:spcBef>
                        <a:spcAft>
                          <a:spcPts val="0"/>
                        </a:spcAft>
                        <a:buNone/>
                      </a:pPr>
                      <a:r>
                        <a:rPr lang="en-US" sz="1800" b="1" dirty="0" smtClean="0">
                          <a:solidFill>
                            <a:schemeClr val="lt1"/>
                          </a:solidFill>
                        </a:rPr>
                        <a:t>ReDist94M</a:t>
                      </a:r>
                      <a:endParaRPr sz="1800" b="1" dirty="0">
                        <a:solidFill>
                          <a:schemeClr val="lt1"/>
                        </a:solidFill>
                      </a:endParaRPr>
                    </a:p>
                    <a:p>
                      <a:pPr marL="0" lvl="0" indent="0" algn="ctr" rtl="0">
                        <a:lnSpc>
                          <a:spcPct val="115000"/>
                        </a:lnSpc>
                        <a:spcBef>
                          <a:spcPts val="1200"/>
                        </a:spcBef>
                        <a:spcAft>
                          <a:spcPts val="0"/>
                        </a:spcAft>
                        <a:buNone/>
                      </a:pPr>
                      <a:r>
                        <a:rPr lang="en-US" sz="1800" b="1" dirty="0" smtClean="0">
                          <a:solidFill>
                            <a:schemeClr val="lt1"/>
                          </a:solidFill>
                        </a:rPr>
                        <a:t>Karnauskas, LGL</a:t>
                      </a:r>
                      <a:endParaRPr sz="1800" b="1" dirty="0">
                        <a:solidFill>
                          <a:schemeClr val="lt1"/>
                        </a:solidFill>
                      </a:endParaRPr>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accent1"/>
                    </a:solidFill>
                  </a:tcPr>
                </a:tc>
                <a:tc>
                  <a:txBody>
                    <a:bodyPr/>
                    <a:lstStyle/>
                    <a:p>
                      <a:pPr marL="0" lvl="0" indent="0" algn="ctr" rtl="0">
                        <a:lnSpc>
                          <a:spcPct val="115000"/>
                        </a:lnSpc>
                        <a:spcBef>
                          <a:spcPts val="1200"/>
                        </a:spcBef>
                        <a:spcAft>
                          <a:spcPts val="0"/>
                        </a:spcAft>
                        <a:buNone/>
                      </a:pPr>
                      <a:r>
                        <a:rPr lang="en-US" sz="1800" b="1" dirty="0">
                          <a:solidFill>
                            <a:schemeClr val="lt1"/>
                          </a:solidFill>
                        </a:rPr>
                        <a:t>ReDist94M</a:t>
                      </a:r>
                      <a:endParaRPr sz="1800" b="1" dirty="0">
                        <a:solidFill>
                          <a:schemeClr val="lt1"/>
                        </a:solidFill>
                      </a:endParaRPr>
                    </a:p>
                    <a:p>
                      <a:pPr marL="0" lvl="0" indent="0" algn="ctr" rtl="0">
                        <a:lnSpc>
                          <a:spcPct val="115000"/>
                        </a:lnSpc>
                        <a:spcBef>
                          <a:spcPts val="1200"/>
                        </a:spcBef>
                        <a:spcAft>
                          <a:spcPts val="0"/>
                        </a:spcAft>
                        <a:buNone/>
                      </a:pPr>
                      <a:r>
                        <a:rPr lang="en-US" sz="1800" b="1" dirty="0" smtClean="0">
                          <a:solidFill>
                            <a:schemeClr val="lt1"/>
                          </a:solidFill>
                        </a:rPr>
                        <a:t>GRSC,        LGL</a:t>
                      </a:r>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accent1"/>
                    </a:solidFill>
                  </a:tcPr>
                </a:tc>
                <a:extLst>
                  <a:ext uri="{0D108BD9-81ED-4DB2-BD59-A6C34878D82A}">
                    <a16:rowId xmlns:a16="http://schemas.microsoft.com/office/drawing/2014/main" val="10000"/>
                  </a:ext>
                </a:extLst>
              </a:tr>
              <a:tr h="1174250">
                <a:tc>
                  <a:txBody>
                    <a:bodyPr/>
                    <a:lstStyle/>
                    <a:p>
                      <a:pPr marL="0" lvl="0" indent="0" algn="l" rtl="0">
                        <a:lnSpc>
                          <a:spcPct val="115000"/>
                        </a:lnSpc>
                        <a:spcBef>
                          <a:spcPts val="1200"/>
                        </a:spcBef>
                        <a:spcAft>
                          <a:spcPts val="0"/>
                        </a:spcAft>
                        <a:buNone/>
                      </a:pPr>
                      <a:r>
                        <a:rPr lang="en-US" sz="1800" b="1">
                          <a:solidFill>
                            <a:schemeClr val="lt1"/>
                          </a:solidFill>
                        </a:rPr>
                        <a:t>SEDAR52 exploitation rate</a:t>
                      </a:r>
                      <a:endParaRPr sz="1800" b="1">
                        <a:solidFill>
                          <a:schemeClr val="lt1"/>
                        </a:solidFill>
                      </a:endParaRPr>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accent1"/>
                    </a:solidFill>
                  </a:tcPr>
                </a:tc>
                <a:tc>
                  <a:txBody>
                    <a:bodyPr/>
                    <a:lstStyle/>
                    <a:p>
                      <a:pPr marL="0" lvl="0" indent="0" algn="ctr" rtl="0">
                        <a:lnSpc>
                          <a:spcPct val="115000"/>
                        </a:lnSpc>
                        <a:spcBef>
                          <a:spcPts val="1200"/>
                        </a:spcBef>
                        <a:spcAft>
                          <a:spcPts val="0"/>
                        </a:spcAft>
                        <a:buNone/>
                      </a:pPr>
                      <a:r>
                        <a:rPr lang="en-US" sz="1800" dirty="0"/>
                        <a:t>0.153</a:t>
                      </a:r>
                      <a:endParaRPr sz="1800" dirty="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1200"/>
                        </a:spcBef>
                        <a:spcAft>
                          <a:spcPts val="0"/>
                        </a:spcAft>
                        <a:buNone/>
                      </a:pPr>
                      <a:r>
                        <a:rPr lang="en-US" sz="1800"/>
                        <a:t>0.148</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1200"/>
                        </a:spcBef>
                        <a:spcAft>
                          <a:spcPts val="0"/>
                        </a:spcAft>
                        <a:buNone/>
                      </a:pPr>
                      <a:r>
                        <a:rPr lang="en-US" sz="1800" dirty="0" smtClean="0">
                          <a:solidFill>
                            <a:srgbClr val="FF0000"/>
                          </a:solidFill>
                        </a:rPr>
                        <a:t>.</a:t>
                      </a:r>
                      <a:r>
                        <a:rPr lang="en-US" sz="1800" dirty="0" smtClean="0">
                          <a:solidFill>
                            <a:schemeClr val="tx1"/>
                          </a:solidFill>
                        </a:rPr>
                        <a:t>152</a:t>
                      </a:r>
                      <a:endParaRPr sz="1800" dirty="0">
                        <a:solidFill>
                          <a:schemeClr val="tx1"/>
                        </a:solidFill>
                      </a:endParaRPr>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1200"/>
                        </a:spcBef>
                        <a:spcAft>
                          <a:spcPts val="0"/>
                        </a:spcAft>
                        <a:buNone/>
                      </a:pPr>
                      <a:r>
                        <a:rPr lang="en-US" sz="1800" dirty="0" smtClean="0"/>
                        <a:t>.156</a:t>
                      </a:r>
                      <a:endParaRPr sz="1800" dirty="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rgbClr val="D0DEEF"/>
                    </a:solidFill>
                  </a:tcPr>
                </a:tc>
                <a:extLst>
                  <a:ext uri="{0D108BD9-81ED-4DB2-BD59-A6C34878D82A}">
                    <a16:rowId xmlns:a16="http://schemas.microsoft.com/office/drawing/2014/main" val="10001"/>
                  </a:ext>
                </a:extLst>
              </a:tr>
              <a:tr h="556225">
                <a:tc>
                  <a:txBody>
                    <a:bodyPr/>
                    <a:lstStyle/>
                    <a:p>
                      <a:pPr marL="0" lvl="0" indent="0" algn="l" rtl="0">
                        <a:lnSpc>
                          <a:spcPct val="115000"/>
                        </a:lnSpc>
                        <a:spcBef>
                          <a:spcPts val="1200"/>
                        </a:spcBef>
                        <a:spcAft>
                          <a:spcPts val="0"/>
                        </a:spcAft>
                        <a:buNone/>
                      </a:pPr>
                      <a:r>
                        <a:rPr lang="en-US" sz="1800" b="1">
                          <a:solidFill>
                            <a:schemeClr val="lt1"/>
                          </a:solidFill>
                        </a:rPr>
                        <a:t>All structure</a:t>
                      </a:r>
                      <a:endParaRPr sz="1800" b="1">
                        <a:solidFill>
                          <a:schemeClr val="lt1"/>
                        </a:solidFill>
                      </a:endParaRPr>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accent1"/>
                    </a:solidFill>
                  </a:tcPr>
                </a:tc>
                <a:tc>
                  <a:txBody>
                    <a:bodyPr/>
                    <a:lstStyle/>
                    <a:p>
                      <a:pPr marL="0" lvl="0" indent="0" algn="ctr" rtl="0">
                        <a:lnSpc>
                          <a:spcPct val="115000"/>
                        </a:lnSpc>
                        <a:spcBef>
                          <a:spcPts val="1200"/>
                        </a:spcBef>
                        <a:spcAft>
                          <a:spcPts val="0"/>
                        </a:spcAft>
                        <a:buNone/>
                      </a:pPr>
                      <a:r>
                        <a:rPr lang="en-US" sz="1800"/>
                        <a:t>0.105</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1200"/>
                        </a:spcBef>
                        <a:spcAft>
                          <a:spcPts val="0"/>
                        </a:spcAft>
                        <a:buNone/>
                      </a:pPr>
                      <a:r>
                        <a:rPr lang="en-US" sz="1800"/>
                        <a:t>0.102</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1200"/>
                        </a:spcBef>
                        <a:spcAft>
                          <a:spcPts val="0"/>
                        </a:spcAft>
                        <a:buNone/>
                      </a:pPr>
                      <a:r>
                        <a:rPr lang="en-US" sz="1800" dirty="0" smtClean="0"/>
                        <a:t>.124</a:t>
                      </a:r>
                      <a:endParaRPr sz="1800" dirty="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1200"/>
                        </a:spcBef>
                        <a:spcAft>
                          <a:spcPts val="0"/>
                        </a:spcAft>
                        <a:buNone/>
                      </a:pPr>
                      <a:r>
                        <a:rPr lang="en-US" sz="1800" dirty="0" smtClean="0"/>
                        <a:t>0.129</a:t>
                      </a:r>
                      <a:endParaRPr sz="1800" dirty="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lt2"/>
                    </a:solidFill>
                  </a:tcPr>
                </a:tc>
                <a:extLst>
                  <a:ext uri="{0D108BD9-81ED-4DB2-BD59-A6C34878D82A}">
                    <a16:rowId xmlns:a16="http://schemas.microsoft.com/office/drawing/2014/main" val="10002"/>
                  </a:ext>
                </a:extLst>
              </a:tr>
              <a:tr h="865250">
                <a:tc>
                  <a:txBody>
                    <a:bodyPr/>
                    <a:lstStyle/>
                    <a:p>
                      <a:pPr marL="0" lvl="0" indent="0" algn="l" rtl="0">
                        <a:lnSpc>
                          <a:spcPct val="115000"/>
                        </a:lnSpc>
                        <a:spcBef>
                          <a:spcPts val="1200"/>
                        </a:spcBef>
                        <a:spcAft>
                          <a:spcPts val="0"/>
                        </a:spcAft>
                        <a:buNone/>
                      </a:pPr>
                      <a:r>
                        <a:rPr lang="en-US" sz="1800" b="1">
                          <a:solidFill>
                            <a:schemeClr val="lt1"/>
                          </a:solidFill>
                        </a:rPr>
                        <a:t>All structure + 10% UCB</a:t>
                      </a:r>
                      <a:endParaRPr sz="1800" b="1">
                        <a:solidFill>
                          <a:schemeClr val="lt1"/>
                        </a:solidFill>
                      </a:endParaRPr>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accent1"/>
                    </a:solidFill>
                  </a:tcPr>
                </a:tc>
                <a:tc>
                  <a:txBody>
                    <a:bodyPr/>
                    <a:lstStyle/>
                    <a:p>
                      <a:pPr marL="0" lvl="0" indent="0" algn="ctr" rtl="0">
                        <a:lnSpc>
                          <a:spcPct val="115000"/>
                        </a:lnSpc>
                        <a:spcBef>
                          <a:spcPts val="1200"/>
                        </a:spcBef>
                        <a:spcAft>
                          <a:spcPts val="0"/>
                        </a:spcAft>
                        <a:buNone/>
                      </a:pPr>
                      <a:r>
                        <a:rPr lang="en-US" sz="1800"/>
                        <a:t>0.115</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1200"/>
                        </a:spcBef>
                        <a:spcAft>
                          <a:spcPts val="0"/>
                        </a:spcAft>
                        <a:buNone/>
                      </a:pPr>
                      <a:r>
                        <a:rPr lang="en-US" sz="1800"/>
                        <a:t>0.111</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1200"/>
                        </a:spcBef>
                        <a:spcAft>
                          <a:spcPts val="0"/>
                        </a:spcAft>
                        <a:buNone/>
                      </a:pPr>
                      <a:r>
                        <a:rPr lang="en-US" sz="1800" dirty="0" smtClean="0"/>
                        <a:t>.134</a:t>
                      </a:r>
                      <a:endParaRPr sz="1800" dirty="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rgbClr val="D0DEEF"/>
                    </a:solidFill>
                  </a:tcPr>
                </a:tc>
                <a:tc>
                  <a:txBody>
                    <a:bodyPr/>
                    <a:lstStyle/>
                    <a:p>
                      <a:pPr marL="0" lvl="0" indent="0" algn="ctr" rtl="0">
                        <a:lnSpc>
                          <a:spcPct val="115000"/>
                        </a:lnSpc>
                        <a:spcBef>
                          <a:spcPts val="1200"/>
                        </a:spcBef>
                        <a:spcAft>
                          <a:spcPts val="0"/>
                        </a:spcAft>
                        <a:buNone/>
                      </a:pPr>
                      <a:r>
                        <a:rPr lang="en-US" sz="1800" dirty="0" smtClean="0"/>
                        <a:t>0.141</a:t>
                      </a:r>
                      <a:endParaRPr sz="1800" dirty="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rgbClr val="D0DEEF"/>
                    </a:solidFill>
                  </a:tcPr>
                </a:tc>
                <a:extLst>
                  <a:ext uri="{0D108BD9-81ED-4DB2-BD59-A6C34878D82A}">
                    <a16:rowId xmlns:a16="http://schemas.microsoft.com/office/drawing/2014/main" val="10003"/>
                  </a:ext>
                </a:extLst>
              </a:tr>
              <a:tr h="865250">
                <a:tc>
                  <a:txBody>
                    <a:bodyPr/>
                    <a:lstStyle/>
                    <a:p>
                      <a:pPr marL="0" lvl="0" indent="0" algn="l" rtl="0">
                        <a:lnSpc>
                          <a:spcPct val="115000"/>
                        </a:lnSpc>
                        <a:spcBef>
                          <a:spcPts val="1200"/>
                        </a:spcBef>
                        <a:spcAft>
                          <a:spcPts val="0"/>
                        </a:spcAft>
                        <a:buNone/>
                      </a:pPr>
                      <a:r>
                        <a:rPr lang="en-US" sz="1800" b="1">
                          <a:solidFill>
                            <a:schemeClr val="lt1"/>
                          </a:solidFill>
                        </a:rPr>
                        <a:t>All structure + 15% UCB</a:t>
                      </a:r>
                      <a:endParaRPr sz="1800" b="1">
                        <a:solidFill>
                          <a:schemeClr val="lt1"/>
                        </a:solidFill>
                      </a:endParaRPr>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accent1"/>
                    </a:solidFill>
                  </a:tcPr>
                </a:tc>
                <a:tc>
                  <a:txBody>
                    <a:bodyPr/>
                    <a:lstStyle/>
                    <a:p>
                      <a:pPr marL="0" lvl="0" indent="0" algn="ctr" rtl="0">
                        <a:lnSpc>
                          <a:spcPct val="115000"/>
                        </a:lnSpc>
                        <a:spcBef>
                          <a:spcPts val="1200"/>
                        </a:spcBef>
                        <a:spcAft>
                          <a:spcPts val="0"/>
                        </a:spcAft>
                        <a:buNone/>
                      </a:pPr>
                      <a:r>
                        <a:rPr lang="en-US" sz="1800"/>
                        <a:t>0.120</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1200"/>
                        </a:spcBef>
                        <a:spcAft>
                          <a:spcPts val="0"/>
                        </a:spcAft>
                        <a:buNone/>
                      </a:pPr>
                      <a:r>
                        <a:rPr lang="en-US" sz="1800"/>
                        <a:t>0.116</a:t>
                      </a:r>
                      <a:endParaRPr sz="180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1200"/>
                        </a:spcBef>
                        <a:spcAft>
                          <a:spcPts val="0"/>
                        </a:spcAft>
                        <a:buNone/>
                      </a:pPr>
                      <a:r>
                        <a:rPr lang="en-US" sz="1800" dirty="0" smtClean="0"/>
                        <a:t>0.139</a:t>
                      </a:r>
                      <a:endParaRPr sz="1800" dirty="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lt2"/>
                    </a:solidFill>
                  </a:tcPr>
                </a:tc>
                <a:tc>
                  <a:txBody>
                    <a:bodyPr/>
                    <a:lstStyle/>
                    <a:p>
                      <a:pPr marL="0" lvl="0" indent="0" algn="ctr" rtl="0">
                        <a:lnSpc>
                          <a:spcPct val="115000"/>
                        </a:lnSpc>
                        <a:spcBef>
                          <a:spcPts val="1200"/>
                        </a:spcBef>
                        <a:spcAft>
                          <a:spcPts val="0"/>
                        </a:spcAft>
                        <a:buNone/>
                      </a:pPr>
                      <a:r>
                        <a:rPr lang="en-US" sz="1800" dirty="0" smtClean="0"/>
                        <a:t>.146</a:t>
                      </a:r>
                      <a:endParaRPr sz="1800" dirty="0"/>
                    </a:p>
                  </a:txBody>
                  <a:tcPr marL="68575" marR="68575" marT="91425" marB="91425">
                    <a:lnL w="12650" cap="flat" cmpd="sng">
                      <a:solidFill>
                        <a:schemeClr val="lt1"/>
                      </a:solidFill>
                      <a:prstDash val="solid"/>
                      <a:round/>
                      <a:headEnd type="none" w="sm" len="sm"/>
                      <a:tailEnd type="none" w="sm" len="sm"/>
                    </a:lnL>
                    <a:lnR w="12650" cap="flat" cmpd="sng">
                      <a:solidFill>
                        <a:schemeClr val="lt1"/>
                      </a:solidFill>
                      <a:prstDash val="solid"/>
                      <a:round/>
                      <a:headEnd type="none" w="sm" len="sm"/>
                      <a:tailEnd type="none" w="sm" len="sm"/>
                    </a:lnR>
                    <a:lnT w="12650" cap="flat" cmpd="sng">
                      <a:solidFill>
                        <a:schemeClr val="lt1"/>
                      </a:solidFill>
                      <a:prstDash val="solid"/>
                      <a:round/>
                      <a:headEnd type="none" w="sm" len="sm"/>
                      <a:tailEnd type="none" w="sm" len="sm"/>
                    </a:lnT>
                    <a:lnB w="12650" cap="flat" cmpd="sng">
                      <a:solidFill>
                        <a:schemeClr val="lt1"/>
                      </a:solidFill>
                      <a:prstDash val="solid"/>
                      <a:round/>
                      <a:headEnd type="none" w="sm" len="sm"/>
                      <a:tailEnd type="none" w="sm" len="sm"/>
                    </a:lnB>
                    <a:solidFill>
                      <a:schemeClr val="lt2"/>
                    </a:solidFill>
                  </a:tcPr>
                </a:tc>
                <a:extLst>
                  <a:ext uri="{0D108BD9-81ED-4DB2-BD59-A6C34878D82A}">
                    <a16:rowId xmlns:a16="http://schemas.microsoft.com/office/drawing/2014/main" val="10004"/>
                  </a:ext>
                </a:extLst>
              </a:tr>
            </a:tbl>
          </a:graphicData>
        </a:graphic>
      </p:graphicFrame>
      <p:sp>
        <p:nvSpPr>
          <p:cNvPr id="208" name="Google Shape;208;p28"/>
          <p:cNvSpPr txBox="1"/>
          <p:nvPr/>
        </p:nvSpPr>
        <p:spPr>
          <a:xfrm>
            <a:off x="-2411911" y="129912"/>
            <a:ext cx="3000000" cy="30000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1200"/>
              </a:spcBef>
              <a:spcAft>
                <a:spcPts val="1200"/>
              </a:spcAft>
              <a:buNone/>
            </a:pPr>
            <a:r>
              <a:rPr lang="en-US" sz="1200">
                <a:latin typeface="Times New Roman"/>
                <a:ea typeface="Times New Roman"/>
                <a:cs typeface="Times New Roman"/>
                <a:sym typeface="Times New Roman"/>
              </a:rPr>
              <a:t> </a:t>
            </a:r>
            <a:endParaRPr sz="1200">
              <a:latin typeface="Times New Roman"/>
              <a:ea typeface="Times New Roman"/>
              <a:cs typeface="Times New Roman"/>
              <a:sym typeface="Times New Roman"/>
            </a:endParaRPr>
          </a:p>
        </p:txBody>
      </p:sp>
      <p:sp>
        <p:nvSpPr>
          <p:cNvPr id="2" name="TextBox 1"/>
          <p:cNvSpPr txBox="1"/>
          <p:nvPr/>
        </p:nvSpPr>
        <p:spPr>
          <a:xfrm>
            <a:off x="9645163" y="1937931"/>
            <a:ext cx="2300536" cy="2031325"/>
          </a:xfrm>
          <a:prstGeom prst="rect">
            <a:avLst/>
          </a:prstGeom>
          <a:noFill/>
        </p:spPr>
        <p:txBody>
          <a:bodyPr wrap="square" rtlCol="0">
            <a:spAutoFit/>
          </a:bodyPr>
          <a:lstStyle/>
          <a:p>
            <a:r>
              <a:rPr lang="en-US" dirty="0" smtClean="0"/>
              <a:t>Basic message is that if one assumed a similar effort footprint of fishing, or similarly, the same effort but higher biomass, what would the resulting population exploitation rates be for different total catch estimates. </a:t>
            </a:r>
          </a:p>
        </p:txBody>
      </p:sp>
    </p:spTree>
    <p:extLst>
      <p:ext uri="{BB962C8B-B14F-4D97-AF65-F5344CB8AC3E}">
        <p14:creationId xmlns:p14="http://schemas.microsoft.com/office/powerpoint/2010/main" val="16820254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p:nvPr/>
        </p:nvSpPr>
        <p:spPr>
          <a:xfrm>
            <a:off x="0" y="152400"/>
            <a:ext cx="12033600" cy="999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1200"/>
              </a:spcBef>
              <a:spcAft>
                <a:spcPts val="1200"/>
              </a:spcAft>
              <a:buNone/>
            </a:pPr>
            <a:r>
              <a:rPr lang="en-US" sz="2000" dirty="0">
                <a:latin typeface="Times New Roman"/>
                <a:ea typeface="Times New Roman"/>
                <a:cs typeface="Times New Roman"/>
                <a:sym typeface="Times New Roman"/>
              </a:rPr>
              <a:t>Figure 14. Exploitation rates by region according to four different catch scenarios: baseline 2019 exploitation rates (see Figure 9), All structure, All Structure + 10% UCB and All Structure + 15% UCB averaged across the four spatial biomass allocation scenarios outlined in Figures 5-8.</a:t>
            </a:r>
            <a:r>
              <a:rPr lang="en-US" dirty="0">
                <a:latin typeface="Times New Roman"/>
                <a:ea typeface="Times New Roman"/>
                <a:cs typeface="Times New Roman"/>
                <a:sym typeface="Times New Roman"/>
              </a:rPr>
              <a:t> </a:t>
            </a:r>
            <a:endParaRPr dirty="0">
              <a:latin typeface="Times New Roman"/>
              <a:ea typeface="Times New Roman"/>
              <a:cs typeface="Times New Roman"/>
              <a:sym typeface="Times New Roman"/>
            </a:endParaRPr>
          </a:p>
        </p:txBody>
      </p:sp>
      <p:pic>
        <p:nvPicPr>
          <p:cNvPr id="215" name="Google Shape;215;p29"/>
          <p:cNvPicPr preferRelativeResize="0"/>
          <p:nvPr/>
        </p:nvPicPr>
        <p:blipFill>
          <a:blip r:embed="rId3">
            <a:alphaModFix/>
          </a:blip>
          <a:stretch>
            <a:fillRect/>
          </a:stretch>
        </p:blipFill>
        <p:spPr>
          <a:xfrm>
            <a:off x="245222" y="1226015"/>
            <a:ext cx="9265926" cy="5337175"/>
          </a:xfrm>
          <a:prstGeom prst="rect">
            <a:avLst/>
          </a:prstGeom>
          <a:noFill/>
          <a:ln>
            <a:noFill/>
          </a:ln>
        </p:spPr>
      </p:pic>
      <p:sp>
        <p:nvSpPr>
          <p:cNvPr id="2" name="TextBox 1"/>
          <p:cNvSpPr txBox="1"/>
          <p:nvPr/>
        </p:nvSpPr>
        <p:spPr>
          <a:xfrm>
            <a:off x="9217892" y="997528"/>
            <a:ext cx="2815708" cy="5293757"/>
          </a:xfrm>
          <a:prstGeom prst="rect">
            <a:avLst/>
          </a:prstGeom>
          <a:noFill/>
        </p:spPr>
        <p:txBody>
          <a:bodyPr wrap="square" rtlCol="0">
            <a:spAutoFit/>
          </a:bodyPr>
          <a:lstStyle/>
          <a:p>
            <a:r>
              <a:rPr lang="en-US" sz="1800" dirty="0">
                <a:solidFill>
                  <a:schemeClr val="dk1"/>
                </a:solidFill>
                <a:latin typeface="+mj-lt"/>
                <a:ea typeface="Calibri"/>
                <a:cs typeface="Calibri"/>
                <a:sym typeface="Calibri"/>
              </a:rPr>
              <a:t>However, exploitation </a:t>
            </a:r>
            <a:r>
              <a:rPr lang="en-US" sz="1800" dirty="0" smtClean="0">
                <a:solidFill>
                  <a:schemeClr val="dk1"/>
                </a:solidFill>
                <a:latin typeface="+mj-lt"/>
                <a:ea typeface="Calibri"/>
                <a:cs typeface="Calibri"/>
                <a:sym typeface="Calibri"/>
              </a:rPr>
              <a:t>not equal </a:t>
            </a:r>
            <a:r>
              <a:rPr lang="en-US" sz="1800" dirty="0">
                <a:solidFill>
                  <a:schemeClr val="dk1"/>
                </a:solidFill>
                <a:latin typeface="+mj-lt"/>
                <a:ea typeface="Calibri"/>
                <a:cs typeface="Calibri"/>
                <a:sym typeface="Calibri"/>
              </a:rPr>
              <a:t>across </a:t>
            </a:r>
            <a:r>
              <a:rPr lang="en-US" sz="1800" dirty="0" smtClean="0">
                <a:solidFill>
                  <a:schemeClr val="dk1"/>
                </a:solidFill>
                <a:latin typeface="+mj-lt"/>
                <a:ea typeface="Calibri"/>
                <a:cs typeface="Calibri"/>
                <a:sym typeface="Calibri"/>
              </a:rPr>
              <a:t>Gulf</a:t>
            </a:r>
            <a:r>
              <a:rPr lang="en-US" sz="1800" dirty="0">
                <a:solidFill>
                  <a:schemeClr val="dk1"/>
                </a:solidFill>
                <a:latin typeface="+mj-lt"/>
                <a:ea typeface="Calibri"/>
                <a:cs typeface="Calibri"/>
                <a:sym typeface="Calibri"/>
              </a:rPr>
              <a:t>; NW_FL and AL/MS </a:t>
            </a:r>
            <a:r>
              <a:rPr lang="en-US" sz="1800" dirty="0" smtClean="0">
                <a:solidFill>
                  <a:schemeClr val="dk1"/>
                </a:solidFill>
                <a:latin typeface="+mj-lt"/>
                <a:ea typeface="Calibri"/>
                <a:cs typeface="Calibri"/>
                <a:sym typeface="Calibri"/>
              </a:rPr>
              <a:t>experience higher exploitation and would experience increases relative to other regions, if spatial allocation of effort did not shift.</a:t>
            </a:r>
          </a:p>
          <a:p>
            <a:endParaRPr lang="en-US" sz="1800" dirty="0">
              <a:solidFill>
                <a:schemeClr val="dk1"/>
              </a:solidFill>
              <a:latin typeface="+mj-lt"/>
              <a:ea typeface="Calibri"/>
              <a:cs typeface="Calibri"/>
              <a:sym typeface="Calibri"/>
            </a:endParaRPr>
          </a:p>
          <a:p>
            <a:r>
              <a:rPr lang="en-US" sz="1800" dirty="0" smtClean="0">
                <a:latin typeface="+mj-lt"/>
              </a:rPr>
              <a:t>We </a:t>
            </a:r>
            <a:r>
              <a:rPr lang="en-US" sz="1800" dirty="0">
                <a:latin typeface="+mj-lt"/>
              </a:rPr>
              <a:t>use SEDAR 52 biomass estimates with a terminal year of 2016 divided by 2019 catch, </a:t>
            </a:r>
            <a:r>
              <a:rPr lang="en-US" sz="1800" dirty="0" smtClean="0">
                <a:latin typeface="+mj-lt"/>
              </a:rPr>
              <a:t>so the </a:t>
            </a:r>
            <a:r>
              <a:rPr lang="en-US" sz="1800" dirty="0">
                <a:latin typeface="+mj-lt"/>
              </a:rPr>
              <a:t>exploitation rates </a:t>
            </a:r>
            <a:r>
              <a:rPr lang="en-US" sz="1800" dirty="0" smtClean="0">
                <a:latin typeface="+mj-lt"/>
              </a:rPr>
              <a:t>(</a:t>
            </a:r>
            <a:r>
              <a:rPr lang="en-US" sz="1800" smtClean="0">
                <a:latin typeface="+mj-lt"/>
              </a:rPr>
              <a:t>in yellow) should </a:t>
            </a:r>
            <a:r>
              <a:rPr lang="en-US" sz="1800" dirty="0">
                <a:latin typeface="+mj-lt"/>
              </a:rPr>
              <a:t>be taken as relative and approximate</a:t>
            </a:r>
            <a:r>
              <a:rPr lang="en-US" sz="1800" dirty="0" smtClean="0">
                <a:latin typeface="+mj-lt"/>
              </a:rPr>
              <a:t>.</a:t>
            </a:r>
            <a:endParaRPr lang="en-US" sz="1800" dirty="0">
              <a:solidFill>
                <a:schemeClr val="dk1"/>
              </a:solidFill>
              <a:latin typeface="+mj-lt"/>
              <a:ea typeface="Calibri"/>
              <a:cs typeface="Calibri"/>
              <a:sym typeface="Calibri"/>
            </a:endParaRPr>
          </a:p>
          <a:p>
            <a:r>
              <a:rPr lang="en-US" dirty="0" smtClean="0"/>
              <a:t> </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p:nvPr/>
        </p:nvSpPr>
        <p:spPr>
          <a:xfrm>
            <a:off x="0" y="152400"/>
            <a:ext cx="12033600" cy="999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1200"/>
              </a:spcBef>
              <a:spcAft>
                <a:spcPts val="1200"/>
              </a:spcAft>
              <a:buNone/>
            </a:pPr>
            <a:r>
              <a:rPr lang="en-US" sz="2000" dirty="0">
                <a:latin typeface="Times New Roman"/>
                <a:ea typeface="Times New Roman"/>
                <a:cs typeface="Times New Roman"/>
                <a:sym typeface="Times New Roman"/>
              </a:rPr>
              <a:t>Figure </a:t>
            </a:r>
            <a:r>
              <a:rPr lang="en-US" sz="2000" dirty="0" smtClean="0">
                <a:latin typeface="Times New Roman"/>
                <a:ea typeface="Times New Roman"/>
                <a:cs typeface="Times New Roman"/>
                <a:sym typeface="Times New Roman"/>
              </a:rPr>
              <a:t>14B. </a:t>
            </a:r>
            <a:r>
              <a:rPr lang="en-US" sz="2000" dirty="0">
                <a:latin typeface="Times New Roman"/>
                <a:ea typeface="Times New Roman"/>
                <a:cs typeface="Times New Roman"/>
                <a:sym typeface="Times New Roman"/>
              </a:rPr>
              <a:t>Exploitation rates by region according to four different catch </a:t>
            </a:r>
            <a:r>
              <a:rPr lang="en-US" sz="2000" dirty="0" smtClean="0">
                <a:latin typeface="Times New Roman"/>
                <a:ea typeface="Times New Roman"/>
                <a:cs typeface="Times New Roman"/>
                <a:sym typeface="Times New Roman"/>
              </a:rPr>
              <a:t>scenarios with LGL data included: </a:t>
            </a:r>
            <a:r>
              <a:rPr lang="en-US" sz="2000" dirty="0">
                <a:latin typeface="Times New Roman"/>
                <a:ea typeface="Times New Roman"/>
                <a:cs typeface="Times New Roman"/>
                <a:sym typeface="Times New Roman"/>
              </a:rPr>
              <a:t>baseline 2019 exploitation rates (see Figure 9), All structure, All Structure + 10% UCB and All Structure + 15% UCB averaged across the four spatial biomass allocation scenarios outlined in Figures 5-8.</a:t>
            </a:r>
            <a:r>
              <a:rPr lang="en-US" dirty="0">
                <a:latin typeface="Times New Roman"/>
                <a:ea typeface="Times New Roman"/>
                <a:cs typeface="Times New Roman"/>
                <a:sym typeface="Times New Roman"/>
              </a:rPr>
              <a:t> </a:t>
            </a:r>
            <a:endParaRPr dirty="0">
              <a:latin typeface="Times New Roman"/>
              <a:ea typeface="Times New Roman"/>
              <a:cs typeface="Times New Roman"/>
              <a:sym typeface="Times New Roman"/>
            </a:endParaRPr>
          </a:p>
        </p:txBody>
      </p:sp>
      <p:sp>
        <p:nvSpPr>
          <p:cNvPr id="2" name="TextBox 1"/>
          <p:cNvSpPr txBox="1"/>
          <p:nvPr/>
        </p:nvSpPr>
        <p:spPr>
          <a:xfrm>
            <a:off x="9217892" y="997528"/>
            <a:ext cx="2815708" cy="5293757"/>
          </a:xfrm>
          <a:prstGeom prst="rect">
            <a:avLst/>
          </a:prstGeom>
          <a:noFill/>
        </p:spPr>
        <p:txBody>
          <a:bodyPr wrap="square" rtlCol="0">
            <a:spAutoFit/>
          </a:bodyPr>
          <a:lstStyle/>
          <a:p>
            <a:r>
              <a:rPr lang="en-US" sz="1800" dirty="0">
                <a:solidFill>
                  <a:schemeClr val="dk1"/>
                </a:solidFill>
                <a:latin typeface="+mj-lt"/>
                <a:ea typeface="Calibri"/>
                <a:cs typeface="Calibri"/>
                <a:sym typeface="Calibri"/>
              </a:rPr>
              <a:t>However, exploitation </a:t>
            </a:r>
            <a:r>
              <a:rPr lang="en-US" sz="1800" dirty="0" smtClean="0">
                <a:solidFill>
                  <a:schemeClr val="dk1"/>
                </a:solidFill>
                <a:latin typeface="+mj-lt"/>
                <a:ea typeface="Calibri"/>
                <a:cs typeface="Calibri"/>
                <a:sym typeface="Calibri"/>
              </a:rPr>
              <a:t>not equal </a:t>
            </a:r>
            <a:r>
              <a:rPr lang="en-US" sz="1800" dirty="0">
                <a:solidFill>
                  <a:schemeClr val="dk1"/>
                </a:solidFill>
                <a:latin typeface="+mj-lt"/>
                <a:ea typeface="Calibri"/>
                <a:cs typeface="Calibri"/>
                <a:sym typeface="Calibri"/>
              </a:rPr>
              <a:t>across </a:t>
            </a:r>
            <a:r>
              <a:rPr lang="en-US" sz="1800" dirty="0" smtClean="0">
                <a:solidFill>
                  <a:schemeClr val="dk1"/>
                </a:solidFill>
                <a:latin typeface="+mj-lt"/>
                <a:ea typeface="Calibri"/>
                <a:cs typeface="Calibri"/>
                <a:sym typeface="Calibri"/>
              </a:rPr>
              <a:t>Gulf</a:t>
            </a:r>
            <a:r>
              <a:rPr lang="en-US" sz="1800" dirty="0">
                <a:solidFill>
                  <a:schemeClr val="dk1"/>
                </a:solidFill>
                <a:latin typeface="+mj-lt"/>
                <a:ea typeface="Calibri"/>
                <a:cs typeface="Calibri"/>
                <a:sym typeface="Calibri"/>
              </a:rPr>
              <a:t>; NW_FL and AL/MS </a:t>
            </a:r>
            <a:r>
              <a:rPr lang="en-US" sz="1800" dirty="0" smtClean="0">
                <a:solidFill>
                  <a:schemeClr val="dk1"/>
                </a:solidFill>
                <a:latin typeface="+mj-lt"/>
                <a:ea typeface="Calibri"/>
                <a:cs typeface="Calibri"/>
                <a:sym typeface="Calibri"/>
              </a:rPr>
              <a:t>experience higher exploitation and would experience increases relative to other regions, if spatial allocation of effort did not shift.</a:t>
            </a:r>
          </a:p>
          <a:p>
            <a:endParaRPr lang="en-US" sz="1800" dirty="0">
              <a:solidFill>
                <a:schemeClr val="dk1"/>
              </a:solidFill>
              <a:latin typeface="+mj-lt"/>
              <a:ea typeface="Calibri"/>
              <a:cs typeface="Calibri"/>
              <a:sym typeface="Calibri"/>
            </a:endParaRPr>
          </a:p>
          <a:p>
            <a:r>
              <a:rPr lang="en-US" sz="1800" dirty="0" smtClean="0">
                <a:latin typeface="+mj-lt"/>
              </a:rPr>
              <a:t>We </a:t>
            </a:r>
            <a:r>
              <a:rPr lang="en-US" sz="1800" dirty="0">
                <a:latin typeface="+mj-lt"/>
              </a:rPr>
              <a:t>use SEDAR 52 biomass estimates with a terminal year of 2016 divided by 2019 catch, </a:t>
            </a:r>
            <a:r>
              <a:rPr lang="en-US" sz="1800" dirty="0" smtClean="0">
                <a:latin typeface="+mj-lt"/>
              </a:rPr>
              <a:t>so the </a:t>
            </a:r>
            <a:r>
              <a:rPr lang="en-US" sz="1800" dirty="0">
                <a:latin typeface="+mj-lt"/>
              </a:rPr>
              <a:t>exploitation rates </a:t>
            </a:r>
            <a:r>
              <a:rPr lang="en-US" sz="1800" dirty="0" smtClean="0">
                <a:latin typeface="+mj-lt"/>
              </a:rPr>
              <a:t>(</a:t>
            </a:r>
            <a:r>
              <a:rPr lang="en-US" sz="1800" smtClean="0">
                <a:latin typeface="+mj-lt"/>
              </a:rPr>
              <a:t>in yellow) should </a:t>
            </a:r>
            <a:r>
              <a:rPr lang="en-US" sz="1800" dirty="0">
                <a:latin typeface="+mj-lt"/>
              </a:rPr>
              <a:t>be taken as relative and approximate</a:t>
            </a:r>
            <a:r>
              <a:rPr lang="en-US" sz="1800" dirty="0" smtClean="0">
                <a:latin typeface="+mj-lt"/>
              </a:rPr>
              <a:t>.</a:t>
            </a:r>
            <a:endParaRPr lang="en-US" sz="1800" dirty="0">
              <a:solidFill>
                <a:schemeClr val="dk1"/>
              </a:solidFill>
              <a:latin typeface="+mj-lt"/>
              <a:ea typeface="Calibri"/>
              <a:cs typeface="Calibri"/>
              <a:sym typeface="Calibri"/>
            </a:endParaRPr>
          </a:p>
          <a:p>
            <a:r>
              <a:rPr lang="en-US" dirty="0" smtClean="0"/>
              <a:t> </a:t>
            </a:r>
            <a:endParaRPr lang="en-US" dirty="0"/>
          </a:p>
        </p:txBody>
      </p:sp>
      <p:pic>
        <p:nvPicPr>
          <p:cNvPr id="3" name="Picture 2"/>
          <p:cNvPicPr>
            <a:picLocks noChangeAspect="1"/>
          </p:cNvPicPr>
          <p:nvPr/>
        </p:nvPicPr>
        <p:blipFill>
          <a:blip r:embed="rId3"/>
          <a:stretch>
            <a:fillRect/>
          </a:stretch>
        </p:blipFill>
        <p:spPr>
          <a:xfrm>
            <a:off x="1029662" y="2057281"/>
            <a:ext cx="7343392" cy="4423730"/>
          </a:xfrm>
          <a:prstGeom prst="rect">
            <a:avLst/>
          </a:prstGeom>
        </p:spPr>
      </p:pic>
    </p:spTree>
    <p:extLst>
      <p:ext uri="{BB962C8B-B14F-4D97-AF65-F5344CB8AC3E}">
        <p14:creationId xmlns:p14="http://schemas.microsoft.com/office/powerpoint/2010/main" val="5379371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9839" y="0"/>
            <a:ext cx="4451059" cy="6903998"/>
          </a:xfrm>
          <a:prstGeom prst="rect">
            <a:avLst/>
          </a:prstGeom>
        </p:spPr>
      </p:pic>
      <p:sp>
        <p:nvSpPr>
          <p:cNvPr id="7" name="TextBox 6"/>
          <p:cNvSpPr txBox="1"/>
          <p:nvPr/>
        </p:nvSpPr>
        <p:spPr>
          <a:xfrm>
            <a:off x="4845698" y="180392"/>
            <a:ext cx="3284375" cy="523220"/>
          </a:xfrm>
          <a:prstGeom prst="rect">
            <a:avLst/>
          </a:prstGeom>
          <a:noFill/>
        </p:spPr>
        <p:txBody>
          <a:bodyPr wrap="square" rtlCol="0">
            <a:spAutoFit/>
          </a:bodyPr>
          <a:lstStyle/>
          <a:p>
            <a:r>
              <a:rPr lang="en-US" sz="2800" dirty="0" smtClean="0"/>
              <a:t>NEW</a:t>
            </a:r>
            <a:endParaRPr lang="en-US" sz="2800" dirty="0"/>
          </a:p>
        </p:txBody>
      </p:sp>
      <p:cxnSp>
        <p:nvCxnSpPr>
          <p:cNvPr id="10" name="Straight Arrow Connector 9"/>
          <p:cNvCxnSpPr/>
          <p:nvPr/>
        </p:nvCxnSpPr>
        <p:spPr>
          <a:xfrm>
            <a:off x="4634204" y="2973355"/>
            <a:ext cx="839755"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3"/>
          <a:stretch>
            <a:fillRect/>
          </a:stretch>
        </p:blipFill>
        <p:spPr>
          <a:xfrm>
            <a:off x="5567265" y="778523"/>
            <a:ext cx="5968501" cy="4840644"/>
          </a:xfrm>
          <a:prstGeom prst="rect">
            <a:avLst/>
          </a:prstGeom>
        </p:spPr>
      </p:pic>
    </p:spTree>
    <p:extLst>
      <p:ext uri="{BB962C8B-B14F-4D97-AF65-F5344CB8AC3E}">
        <p14:creationId xmlns:p14="http://schemas.microsoft.com/office/powerpoint/2010/main" val="30924676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0"/>
          <p:cNvSpPr txBox="1">
            <a:spLocks noGrp="1"/>
          </p:cNvSpPr>
          <p:nvPr>
            <p:ph type="title"/>
          </p:nvPr>
        </p:nvSpPr>
        <p:spPr>
          <a:xfrm>
            <a:off x="-84450" y="79622"/>
            <a:ext cx="6019800" cy="4080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Calibri"/>
              <a:buNone/>
            </a:pPr>
            <a:r>
              <a:rPr lang="en-US"/>
              <a:t>Conclusions</a:t>
            </a:r>
            <a:endParaRPr/>
          </a:p>
        </p:txBody>
      </p:sp>
      <p:sp>
        <p:nvSpPr>
          <p:cNvPr id="222" name="Google Shape;222;p30"/>
          <p:cNvSpPr/>
          <p:nvPr/>
        </p:nvSpPr>
        <p:spPr>
          <a:xfrm>
            <a:off x="-84450" y="712100"/>
            <a:ext cx="12360900" cy="6145800"/>
          </a:xfrm>
          <a:prstGeom prst="rect">
            <a:avLst/>
          </a:prstGeom>
          <a:noFill/>
          <a:ln>
            <a:noFill/>
          </a:ln>
        </p:spPr>
        <p:txBody>
          <a:bodyPr spcFirstLastPara="1" wrap="square" lIns="91425" tIns="45700" rIns="91425" bIns="45700" anchor="t" anchorCtr="0">
            <a:noAutofit/>
          </a:bodyPr>
          <a:lstStyle/>
          <a:p>
            <a:pPr marL="342900" marR="0" lvl="0" indent="-336550" algn="l" rtl="0">
              <a:lnSpc>
                <a:spcPct val="107000"/>
              </a:lnSpc>
              <a:spcBef>
                <a:spcPts val="0"/>
              </a:spcBef>
              <a:spcAft>
                <a:spcPts val="0"/>
              </a:spcAft>
              <a:buClr>
                <a:schemeClr val="dk1"/>
              </a:buClr>
              <a:buSzPts val="3100"/>
              <a:buFont typeface="Times New Roman"/>
              <a:buChar char="-"/>
            </a:pPr>
            <a:r>
              <a:rPr lang="en-US" sz="2400" dirty="0">
                <a:solidFill>
                  <a:schemeClr val="dk1"/>
                </a:solidFill>
                <a:latin typeface="Calibri"/>
                <a:ea typeface="Calibri"/>
                <a:cs typeface="Calibri"/>
                <a:sym typeface="Calibri"/>
              </a:rPr>
              <a:t>majority of biomass in the UCB </a:t>
            </a:r>
            <a:r>
              <a:rPr lang="en-US" sz="2400" dirty="0" smtClean="0">
                <a:solidFill>
                  <a:schemeClr val="dk1"/>
                </a:solidFill>
                <a:latin typeface="Calibri"/>
                <a:ea typeface="Calibri"/>
                <a:cs typeface="Calibri"/>
                <a:sym typeface="Calibri"/>
              </a:rPr>
              <a:t>is very lightly exploited according to </a:t>
            </a:r>
            <a:r>
              <a:rPr lang="en-US" sz="2400" dirty="0">
                <a:solidFill>
                  <a:schemeClr val="dk1"/>
                </a:solidFill>
                <a:latin typeface="Calibri"/>
                <a:ea typeface="Calibri"/>
                <a:cs typeface="Calibri"/>
                <a:sym typeface="Calibri"/>
              </a:rPr>
              <a:t>recent (2019) spatial pattern of fishing effort</a:t>
            </a:r>
            <a:endParaRPr sz="2400" dirty="0"/>
          </a:p>
          <a:p>
            <a:pPr marL="342900" marR="0" lvl="0" indent="-139700" algn="l" rtl="0">
              <a:lnSpc>
                <a:spcPct val="107000"/>
              </a:lnSpc>
              <a:spcBef>
                <a:spcPts val="0"/>
              </a:spcBef>
              <a:spcAft>
                <a:spcPts val="0"/>
              </a:spcAft>
              <a:buClr>
                <a:schemeClr val="dk1"/>
              </a:buClr>
              <a:buSzPts val="3200"/>
              <a:buFont typeface="Times New Roman"/>
              <a:buNone/>
            </a:pPr>
            <a:endParaRPr sz="2400" dirty="0">
              <a:solidFill>
                <a:schemeClr val="dk1"/>
              </a:solidFill>
              <a:latin typeface="Calibri"/>
              <a:ea typeface="Calibri"/>
              <a:cs typeface="Calibri"/>
              <a:sym typeface="Calibri"/>
            </a:endParaRPr>
          </a:p>
          <a:p>
            <a:pPr marL="342900" marR="0" lvl="0" indent="-336550" algn="l" rtl="0">
              <a:lnSpc>
                <a:spcPct val="107000"/>
              </a:lnSpc>
              <a:spcBef>
                <a:spcPts val="0"/>
              </a:spcBef>
              <a:spcAft>
                <a:spcPts val="0"/>
              </a:spcAft>
              <a:buClr>
                <a:schemeClr val="dk1"/>
              </a:buClr>
              <a:buSzPts val="3100"/>
              <a:buFont typeface="Times New Roman"/>
              <a:buChar char="-"/>
            </a:pPr>
            <a:r>
              <a:rPr lang="en-US" sz="2400" dirty="0">
                <a:solidFill>
                  <a:schemeClr val="dk1"/>
                </a:solidFill>
                <a:latin typeface="Calibri"/>
                <a:ea typeface="Calibri"/>
                <a:cs typeface="Calibri"/>
                <a:sym typeface="Calibri"/>
              </a:rPr>
              <a:t>‘all structure’ alone underestimates existing footprint, indicating that some fraction of UCB is currently fished. </a:t>
            </a:r>
            <a:endParaRPr sz="2400" dirty="0"/>
          </a:p>
          <a:p>
            <a:pPr marL="342900" marR="0" lvl="0" indent="-139700" algn="l" rtl="0">
              <a:lnSpc>
                <a:spcPct val="107000"/>
              </a:lnSpc>
              <a:spcBef>
                <a:spcPts val="800"/>
              </a:spcBef>
              <a:spcAft>
                <a:spcPts val="0"/>
              </a:spcAft>
              <a:buClr>
                <a:schemeClr val="dk1"/>
              </a:buClr>
              <a:buSzPts val="3200"/>
              <a:buFont typeface="Times New Roman"/>
              <a:buNone/>
            </a:pPr>
            <a:endParaRPr sz="2400" dirty="0">
              <a:solidFill>
                <a:schemeClr val="dk1"/>
              </a:solidFill>
              <a:latin typeface="Calibri"/>
              <a:ea typeface="Calibri"/>
              <a:cs typeface="Calibri"/>
              <a:sym typeface="Calibri"/>
            </a:endParaRPr>
          </a:p>
          <a:p>
            <a:pPr marL="342900" marR="0" lvl="0" indent="-336550" algn="l" rtl="0">
              <a:lnSpc>
                <a:spcPct val="107000"/>
              </a:lnSpc>
              <a:spcBef>
                <a:spcPts val="800"/>
              </a:spcBef>
              <a:spcAft>
                <a:spcPts val="0"/>
              </a:spcAft>
              <a:buClr>
                <a:schemeClr val="dk1"/>
              </a:buClr>
              <a:buSzPts val="3100"/>
              <a:buFont typeface="Times New Roman"/>
              <a:buChar char="-"/>
            </a:pPr>
            <a:r>
              <a:rPr lang="en-US" sz="2400" dirty="0">
                <a:solidFill>
                  <a:schemeClr val="dk1"/>
                </a:solidFill>
                <a:latin typeface="Calibri"/>
                <a:ea typeface="Calibri"/>
                <a:cs typeface="Calibri"/>
                <a:sym typeface="Calibri"/>
              </a:rPr>
              <a:t>Assuming similar pattern of spatial exploitation as in 2019 supports some fraction of UCB for allocation of available biomass for catch </a:t>
            </a:r>
            <a:r>
              <a:rPr lang="en-US" sz="2400" dirty="0" smtClean="0">
                <a:solidFill>
                  <a:schemeClr val="dk1"/>
                </a:solidFill>
                <a:latin typeface="Calibri"/>
                <a:ea typeface="Calibri"/>
                <a:cs typeface="Calibri"/>
                <a:sym typeface="Calibri"/>
              </a:rPr>
              <a:t>advice</a:t>
            </a:r>
            <a:endParaRPr lang="en-US" sz="2400" dirty="0">
              <a:solidFill>
                <a:schemeClr val="dk1"/>
              </a:solidFill>
              <a:latin typeface="Calibri"/>
              <a:ea typeface="Calibri"/>
              <a:cs typeface="Calibri"/>
              <a:sym typeface="Calibri"/>
            </a:endParaRPr>
          </a:p>
          <a:p>
            <a:pPr marL="342900" marR="0" lvl="0" indent="-336550" algn="l" rtl="0">
              <a:lnSpc>
                <a:spcPct val="107000"/>
              </a:lnSpc>
              <a:spcBef>
                <a:spcPts val="800"/>
              </a:spcBef>
              <a:spcAft>
                <a:spcPts val="0"/>
              </a:spcAft>
              <a:buClr>
                <a:schemeClr val="dk1"/>
              </a:buClr>
              <a:buSzPts val="3100"/>
              <a:buFont typeface="Times New Roman"/>
              <a:buChar char="-"/>
            </a:pPr>
            <a:endParaRPr lang="en-US" sz="2400" dirty="0">
              <a:solidFill>
                <a:schemeClr val="dk1"/>
              </a:solidFill>
              <a:latin typeface="Calibri"/>
              <a:ea typeface="Calibri"/>
              <a:cs typeface="Calibri"/>
              <a:sym typeface="Calibri"/>
            </a:endParaRPr>
          </a:p>
          <a:p>
            <a:pPr marL="342900" marR="0" lvl="0" indent="-336550" algn="l" rtl="0">
              <a:lnSpc>
                <a:spcPct val="107000"/>
              </a:lnSpc>
              <a:spcBef>
                <a:spcPts val="800"/>
              </a:spcBef>
              <a:spcAft>
                <a:spcPts val="0"/>
              </a:spcAft>
              <a:buClr>
                <a:schemeClr val="dk1"/>
              </a:buClr>
              <a:buSzPts val="3100"/>
              <a:buFont typeface="Times New Roman"/>
              <a:buChar char="-"/>
            </a:pPr>
            <a:r>
              <a:rPr lang="en-US" sz="2400" dirty="0" smtClean="0">
                <a:solidFill>
                  <a:schemeClr val="dk1"/>
                </a:solidFill>
                <a:latin typeface="Calibri"/>
                <a:ea typeface="Calibri"/>
                <a:cs typeface="Calibri"/>
                <a:sym typeface="Calibri"/>
              </a:rPr>
              <a:t>However</a:t>
            </a:r>
            <a:r>
              <a:rPr lang="en-US" sz="2400" dirty="0">
                <a:solidFill>
                  <a:schemeClr val="dk1"/>
                </a:solidFill>
                <a:latin typeface="Calibri"/>
                <a:ea typeface="Calibri"/>
                <a:cs typeface="Calibri"/>
                <a:sym typeface="Calibri"/>
              </a:rPr>
              <a:t>, exploitation not equal across Gulf; NW_FL and AL/MS experience </a:t>
            </a:r>
            <a:r>
              <a:rPr lang="en-US" sz="2400" dirty="0" smtClean="0">
                <a:solidFill>
                  <a:schemeClr val="dk1"/>
                </a:solidFill>
                <a:latin typeface="Calibri"/>
                <a:ea typeface="Calibri"/>
                <a:cs typeface="Calibri"/>
                <a:sym typeface="Calibri"/>
              </a:rPr>
              <a:t>higher </a:t>
            </a:r>
            <a:r>
              <a:rPr lang="en-US" sz="2400" dirty="0">
                <a:solidFill>
                  <a:schemeClr val="dk1"/>
                </a:solidFill>
                <a:latin typeface="Calibri"/>
                <a:ea typeface="Calibri"/>
                <a:cs typeface="Calibri"/>
                <a:sym typeface="Calibri"/>
              </a:rPr>
              <a:t>exploitation and would experience increases in exploitation relative to other regions, if the spatial allocation of effort did not shift.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1"/>
          <p:cNvSpPr txBox="1">
            <a:spLocks noGrp="1"/>
          </p:cNvSpPr>
          <p:nvPr>
            <p:ph type="body" idx="1"/>
          </p:nvPr>
        </p:nvSpPr>
        <p:spPr>
          <a:xfrm>
            <a:off x="2926080" y="1768486"/>
            <a:ext cx="9117330" cy="2586344"/>
          </a:xfrm>
          <a:prstGeom prst="rect">
            <a:avLst/>
          </a:prstGeom>
          <a:noFill/>
          <a:ln>
            <a:noFill/>
          </a:ln>
        </p:spPr>
        <p:txBody>
          <a:bodyPr spcFirstLastPara="1" wrap="square" lIns="91425" tIns="45700" rIns="91425" bIns="45700" anchor="t" anchorCtr="0">
            <a:normAutofit fontScale="25000" lnSpcReduction="20000"/>
          </a:bodyPr>
          <a:lstStyle/>
          <a:p>
            <a:pPr marL="0" lvl="0" indent="0" algn="l" rtl="0">
              <a:lnSpc>
                <a:spcPct val="90000"/>
              </a:lnSpc>
              <a:spcBef>
                <a:spcPts val="0"/>
              </a:spcBef>
              <a:spcAft>
                <a:spcPts val="0"/>
              </a:spcAft>
              <a:buClr>
                <a:schemeClr val="dk1"/>
              </a:buClr>
              <a:buSzPct val="100000"/>
              <a:buNone/>
            </a:pPr>
            <a:r>
              <a:rPr lang="en-US" sz="12300" b="1"/>
              <a:t>Acknowledgements</a:t>
            </a:r>
            <a:endParaRPr/>
          </a:p>
          <a:p>
            <a:pPr marL="0" lvl="0" indent="0" algn="l" rtl="0">
              <a:lnSpc>
                <a:spcPct val="90000"/>
              </a:lnSpc>
              <a:spcBef>
                <a:spcPts val="1000"/>
              </a:spcBef>
              <a:spcAft>
                <a:spcPts val="0"/>
              </a:spcAft>
              <a:buClr>
                <a:schemeClr val="dk1"/>
              </a:buClr>
              <a:buSzPct val="100000"/>
              <a:buNone/>
            </a:pPr>
            <a:r>
              <a:rPr lang="en-US" sz="12800"/>
              <a:t>Latreese Denson (co-lead red snapper analyst), Shannon Cass-Calay and Kate Seigfried.</a:t>
            </a:r>
            <a:endParaRPr sz="12800"/>
          </a:p>
          <a:p>
            <a:pPr marL="0" lvl="0" indent="0" algn="l" rtl="0">
              <a:lnSpc>
                <a:spcPct val="90000"/>
              </a:lnSpc>
              <a:spcBef>
                <a:spcPts val="1000"/>
              </a:spcBef>
              <a:spcAft>
                <a:spcPts val="0"/>
              </a:spcAft>
              <a:buClr>
                <a:schemeClr val="dk1"/>
              </a:buClr>
              <a:buSzPct val="100000"/>
              <a:buNone/>
            </a:pPr>
            <a:endParaRPr sz="11200"/>
          </a:p>
          <a:p>
            <a:pPr marL="0" lvl="0" indent="0" algn="l" rtl="0">
              <a:lnSpc>
                <a:spcPct val="90000"/>
              </a:lnSpc>
              <a:spcBef>
                <a:spcPts val="1000"/>
              </a:spcBef>
              <a:spcAft>
                <a:spcPts val="0"/>
              </a:spcAft>
              <a:buClr>
                <a:schemeClr val="dk1"/>
              </a:buClr>
              <a:buSzPct val="100000"/>
              <a:buNone/>
            </a:pPr>
            <a:r>
              <a:rPr lang="en-US" sz="11200"/>
              <a:t>Funded by Internal MARFIN Grant:  Natural or Artificial?: Addressing the Red Snapper Productivity Debate through Habitat Specific Data Analysis and Spatially-Explicit Stock Assessment Models ($135K): 2/1/19 To: 2/1/21 </a:t>
            </a:r>
            <a:endParaRPr/>
          </a:p>
          <a:p>
            <a:pPr marL="0" lvl="0" indent="0" algn="l" rtl="0">
              <a:lnSpc>
                <a:spcPct val="90000"/>
              </a:lnSpc>
              <a:spcBef>
                <a:spcPts val="1000"/>
              </a:spcBef>
              <a:spcAft>
                <a:spcPts val="0"/>
              </a:spcAft>
              <a:buClr>
                <a:schemeClr val="dk1"/>
              </a:buClr>
              <a:buSzPct val="100000"/>
              <a:buNone/>
            </a:pPr>
            <a:r>
              <a:rPr lang="en-US" sz="11200"/>
              <a:t>Daniel Goethel (SEFSC, Miami), John Walter (SEFSC, Miami), Linda Lombardi (SEFSC, Panama City), Gary Fitzhugh (SEFSC, Panama City), Matt Smith (SEFSC, Miami), Chris Gardner (SEFSC, Panama City), Mandy Karnauskas (SEFSC, Miami), Larry Perruso (SEFSC, Miami) </a:t>
            </a:r>
            <a:endParaRPr sz="11200"/>
          </a:p>
          <a:p>
            <a:pPr marL="0" lvl="0" indent="0" algn="l" rtl="0">
              <a:lnSpc>
                <a:spcPct val="90000"/>
              </a:lnSpc>
              <a:spcBef>
                <a:spcPts val="1000"/>
              </a:spcBef>
              <a:spcAft>
                <a:spcPts val="0"/>
              </a:spcAft>
              <a:buClr>
                <a:schemeClr val="dk1"/>
              </a:buClr>
              <a:buSzPct val="100000"/>
              <a:buNone/>
            </a:pPr>
            <a:endParaRPr/>
          </a:p>
          <a:p>
            <a:pPr marL="0" lvl="0" indent="0" algn="l" rtl="0">
              <a:lnSpc>
                <a:spcPct val="90000"/>
              </a:lnSpc>
              <a:spcBef>
                <a:spcPts val="1000"/>
              </a:spcBef>
              <a:spcAft>
                <a:spcPts val="0"/>
              </a:spcAft>
              <a:buClr>
                <a:schemeClr val="dk1"/>
              </a:buClr>
              <a:buSzPct val="100000"/>
              <a:buNone/>
            </a:pP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2"/>
          <p:cNvSpPr txBox="1">
            <a:spLocks noGrp="1"/>
          </p:cNvSpPr>
          <p:nvPr>
            <p:ph type="title"/>
          </p:nvPr>
        </p:nvSpPr>
        <p:spPr>
          <a:xfrm>
            <a:off x="888076" y="0"/>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References</a:t>
            </a:r>
            <a:endParaRPr/>
          </a:p>
        </p:txBody>
      </p:sp>
      <p:sp>
        <p:nvSpPr>
          <p:cNvPr id="233" name="Google Shape;233;p32"/>
          <p:cNvSpPr txBox="1"/>
          <p:nvPr/>
        </p:nvSpPr>
        <p:spPr>
          <a:xfrm>
            <a:off x="572700" y="1325575"/>
            <a:ext cx="11046600" cy="4617600"/>
          </a:xfrm>
          <a:prstGeom prst="rect">
            <a:avLst/>
          </a:prstGeom>
          <a:noFill/>
          <a:ln>
            <a:noFill/>
          </a:ln>
        </p:spPr>
        <p:txBody>
          <a:bodyPr spcFirstLastPara="1" wrap="square" lIns="91425" tIns="91425" rIns="91425" bIns="91425" anchor="t" anchorCtr="0">
            <a:spAutoFit/>
          </a:bodyPr>
          <a:lstStyle/>
          <a:p>
            <a:pPr marL="457200" lvl="0" indent="0" algn="l" rtl="0">
              <a:lnSpc>
                <a:spcPct val="115000"/>
              </a:lnSpc>
              <a:spcBef>
                <a:spcPts val="0"/>
              </a:spcBef>
              <a:spcAft>
                <a:spcPts val="0"/>
              </a:spcAft>
              <a:buNone/>
            </a:pPr>
            <a:r>
              <a:rPr lang="en-US" sz="1200">
                <a:solidFill>
                  <a:schemeClr val="dk1"/>
                </a:solidFill>
                <a:latin typeface="Calibri"/>
                <a:ea typeface="Calibri"/>
                <a:cs typeface="Calibri"/>
                <a:sym typeface="Calibri"/>
              </a:rPr>
              <a:t>Gardner, C., D.R. Goethel, M. Karnauskas, M. Smith, L. Perruso, and J.F.  Walter III. 2022. Artificial Attraction: Using Vessel Monitoring System and Habitat Mapping Data to Compare Gulf of Mexico Red Snapper Commercial Fishery Removals Among Artificial and Natural Reefs. Frontiers in Marine Science. 9:772292.  doi: 10.3389/fmars.2022.77292 </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r>
              <a:rPr lang="en-US" sz="1200">
                <a:solidFill>
                  <a:schemeClr val="dk1"/>
                </a:solidFill>
                <a:latin typeface="Calibri"/>
                <a:ea typeface="Calibri"/>
                <a:cs typeface="Calibri"/>
                <a:sym typeface="Calibri"/>
              </a:rPr>
              <a:t>Goethel, Daniel &amp; Smith, Matthew. 2018. SEDAR 52 Red Snapper Stock Status Summary. SEDAR52, North Charleston, SC. 434 pp.</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r>
              <a:rPr lang="en-US" sz="1200">
                <a:solidFill>
                  <a:schemeClr val="dk1"/>
                </a:solidFill>
                <a:latin typeface="Calibri"/>
                <a:ea typeface="Calibri"/>
                <a:cs typeface="Calibri"/>
                <a:sym typeface="Calibri"/>
              </a:rPr>
              <a:t>Karnauskas, Mandy, John F. Walter III, Matthew D. Campbell, Adam G. Pollack, J. Marcus Drymon &amp; Sean Powers. 2017. Red Snapper Distribution on Natural Habitats and Artificial Structures in the Northern Gulf of Mexico. Marine and Coastal Fisheries, 9:1, 50-67,Doi: 10.1080/19425120.2016.1255684</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US"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r>
              <a:rPr lang="en-US" sz="1200">
                <a:solidFill>
                  <a:schemeClr val="dk1"/>
                </a:solidFill>
                <a:latin typeface="Calibri"/>
                <a:ea typeface="Calibri"/>
                <a:cs typeface="Calibri"/>
                <a:sym typeface="Calibri"/>
              </a:rPr>
              <a:t>O’Farrell, S., Sanchirico, J. N., Chollett, I., Cockrell, M., Murawski, S. A., Watson, J. T., Haynie, A., Strelcheck, A., and Perruso, L. 2017. Improving detection of short-duration fishing behavior in vessel tracks by feature engineering of training data. – ICES Journal of Marine Science. 74: 1428–1436.</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r>
              <a:rPr lang="en-US"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r>
              <a:rPr lang="en-US" sz="1200">
                <a:solidFill>
                  <a:schemeClr val="dk1"/>
                </a:solidFill>
                <a:latin typeface="Calibri"/>
                <a:ea typeface="Calibri"/>
                <a:cs typeface="Calibri"/>
                <a:sym typeface="Calibri"/>
              </a:rPr>
              <a:t>Reynolds, E. M. 2015. Fish biomass and community structure around standing and toppled oil and gas platforms in the northern Gulf of Mexico using hydroacoustic and video surveys. Master’s thesis. Louisiana State University, Baton Rouge.</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r>
              <a:rPr lang="en-US"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r>
              <a:rPr lang="en-US" sz="1200">
                <a:solidFill>
                  <a:schemeClr val="dk1"/>
                </a:solidFill>
                <a:latin typeface="Calibri"/>
                <a:ea typeface="Calibri"/>
                <a:cs typeface="Calibri"/>
                <a:sym typeface="Calibri"/>
              </a:rPr>
              <a:t>SERO (Southeast Regional Office). 2020.  Gulf of Mexico Red Snapper Individual Fishing Quota Report (2019 update). National Marine Fisheries Service, Southeast Regional Office.</a:t>
            </a:r>
            <a:r>
              <a:rPr lang="en-US" sz="1200">
                <a:solidFill>
                  <a:schemeClr val="dk1"/>
                </a:solidFill>
                <a:uFill>
                  <a:noFill/>
                </a:uFill>
                <a:latin typeface="Calibri"/>
                <a:ea typeface="Calibri"/>
                <a:cs typeface="Calibri"/>
                <a:sym typeface="Calibri"/>
                <a:hlinkClick r:id="rId3">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 </a:t>
            </a:r>
            <a:r>
              <a:rPr lang="en-US" sz="1200">
                <a:solidFill>
                  <a:schemeClr val="hlink"/>
                </a:solidFill>
                <a:uFill>
                  <a:noFill/>
                </a:uFill>
                <a:latin typeface="Calibri"/>
                <a:ea typeface="Calibri"/>
                <a:cs typeface="Calibri"/>
                <a:sym typeface="Calibri"/>
                <a:hlinkClick r:id="rId3"/>
              </a:rPr>
              <a:t>https://portal.southeast.fisheries.noaa.gov/reports/cs/2019_RS_AnnualReport_SEROFinal.pdf</a:t>
            </a:r>
            <a:endParaRPr sz="1200">
              <a:solidFill>
                <a:schemeClr val="hlink"/>
              </a:solidFill>
              <a:latin typeface="Calibri"/>
              <a:ea typeface="Calibri"/>
              <a:cs typeface="Calibri"/>
              <a:sym typeface="Calibri"/>
            </a:endParaRPr>
          </a:p>
          <a:p>
            <a:pPr marL="457200" lvl="0" indent="0" algn="l" rtl="0">
              <a:lnSpc>
                <a:spcPct val="115000"/>
              </a:lnSpc>
              <a:spcBef>
                <a:spcPts val="0"/>
              </a:spcBef>
              <a:spcAft>
                <a:spcPts val="0"/>
              </a:spcAft>
              <a:buNone/>
            </a:pPr>
            <a:r>
              <a:rPr lang="en-US"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r>
              <a:rPr lang="en-US" sz="1200">
                <a:solidFill>
                  <a:schemeClr val="dk1"/>
                </a:solidFill>
                <a:latin typeface="Calibri"/>
                <a:ea typeface="Calibri"/>
                <a:cs typeface="Calibri"/>
                <a:sym typeface="Calibri"/>
              </a:rPr>
              <a:t>Stunz, G. W., W. F. Patterson III, S. P. Powers, J. H. Cowan, Jr., J. R. Rooker, R. A. Ahrens, K. Boswell, L. Carleton, M. Catalano, J. M. Drymon, J. Hoenig, R. Leaf, V. Lecours, S. Murawski, D. Portnoy, E. Saillant, L. S. Stokes., and R. J. D. Wells. 2021. Estimating the Absolute Abundance of Age-2+ Red Snapper (Lutjanus campechanus) in the U.S. Gulf of Mexico. Mississippi-Alabama Sea Grant Consortium, NOAA Sea Grant. 439 p.</a:t>
            </a:r>
            <a:endParaRPr sz="120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pic>
        <p:nvPicPr>
          <p:cNvPr id="107" name="Google Shape;107;p16"/>
          <p:cNvPicPr preferRelativeResize="0"/>
          <p:nvPr/>
        </p:nvPicPr>
        <p:blipFill rotWithShape="1">
          <a:blip r:embed="rId3">
            <a:alphaModFix/>
          </a:blip>
          <a:srcRect/>
          <a:stretch/>
        </p:blipFill>
        <p:spPr>
          <a:xfrm>
            <a:off x="0" y="733317"/>
            <a:ext cx="5955949" cy="4602325"/>
          </a:xfrm>
          <a:prstGeom prst="rect">
            <a:avLst/>
          </a:prstGeom>
          <a:noFill/>
          <a:ln>
            <a:noFill/>
          </a:ln>
        </p:spPr>
      </p:pic>
      <p:pic>
        <p:nvPicPr>
          <p:cNvPr id="108" name="Google Shape;108;p16"/>
          <p:cNvPicPr preferRelativeResize="0"/>
          <p:nvPr/>
        </p:nvPicPr>
        <p:blipFill rotWithShape="1">
          <a:blip r:embed="rId4">
            <a:alphaModFix/>
          </a:blip>
          <a:srcRect/>
          <a:stretch/>
        </p:blipFill>
        <p:spPr>
          <a:xfrm>
            <a:off x="6096000" y="604223"/>
            <a:ext cx="6124063" cy="4731419"/>
          </a:xfrm>
          <a:prstGeom prst="rect">
            <a:avLst/>
          </a:prstGeom>
          <a:noFill/>
          <a:ln>
            <a:noFill/>
          </a:ln>
        </p:spPr>
      </p:pic>
      <p:sp>
        <p:nvSpPr>
          <p:cNvPr id="109" name="Google Shape;109;p16"/>
          <p:cNvSpPr/>
          <p:nvPr/>
        </p:nvSpPr>
        <p:spPr>
          <a:xfrm>
            <a:off x="103898" y="5529707"/>
            <a:ext cx="8692352" cy="83099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b="0" i="0" u="none" strike="noStrike" cap="none">
                <a:solidFill>
                  <a:srgbClr val="000000"/>
                </a:solidFill>
                <a:latin typeface="Calibri"/>
                <a:ea typeface="Calibri"/>
                <a:cs typeface="Calibri"/>
                <a:sym typeface="Calibri"/>
              </a:rPr>
              <a:t>Mandy Karnauskas, John F. Walter III, Matthew D. Campbell, Adam G. Pollack, J. Marcus Drymon &amp; Sean Powers (2017) Red Snapper Distribution on Natural Habitats and Artificial Structures in the Northern Gulf of Mexico, Marine and Coastal Fisheries, 9:1, 50-67.</a:t>
            </a:r>
            <a:endParaRPr/>
          </a:p>
        </p:txBody>
      </p:sp>
      <p:sp>
        <p:nvSpPr>
          <p:cNvPr id="110" name="Google Shape;110;p16"/>
          <p:cNvSpPr txBox="1"/>
          <p:nvPr/>
        </p:nvSpPr>
        <p:spPr>
          <a:xfrm>
            <a:off x="462579" y="365125"/>
            <a:ext cx="3313355" cy="3681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Karnauskas et al spatial mapping</a:t>
            </a:r>
            <a:endParaRPr sz="1800">
              <a:solidFill>
                <a:schemeClr val="dk1"/>
              </a:solidFill>
              <a:latin typeface="Calibri"/>
              <a:ea typeface="Calibri"/>
              <a:cs typeface="Calibri"/>
              <a:sym typeface="Calibri"/>
            </a:endParaRPr>
          </a:p>
        </p:txBody>
      </p:sp>
      <p:sp>
        <p:nvSpPr>
          <p:cNvPr id="111" name="Google Shape;111;p16"/>
          <p:cNvSpPr txBox="1"/>
          <p:nvPr/>
        </p:nvSpPr>
        <p:spPr>
          <a:xfrm>
            <a:off x="6096000" y="365125"/>
            <a:ext cx="3313355" cy="3681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GRSC spatial mapping</a:t>
            </a:r>
            <a:endParaRPr sz="180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200295" y="-5967"/>
            <a:ext cx="9073013" cy="66278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200"/>
              <a:buFont typeface="Calibri"/>
              <a:buNone/>
            </a:pPr>
            <a:r>
              <a:rPr lang="en-US" sz="3200"/>
              <a:t>Estimating commercial reef fish (vertical line) effort  </a:t>
            </a:r>
            <a:endParaRPr sz="3200"/>
          </a:p>
        </p:txBody>
      </p:sp>
      <p:pic>
        <p:nvPicPr>
          <p:cNvPr id="117" name="Google Shape;117;p17"/>
          <p:cNvPicPr preferRelativeResize="0">
            <a:picLocks noGrp="1"/>
          </p:cNvPicPr>
          <p:nvPr>
            <p:ph type="body" idx="1"/>
          </p:nvPr>
        </p:nvPicPr>
        <p:blipFill rotWithShape="1">
          <a:blip r:embed="rId3">
            <a:alphaModFix/>
          </a:blip>
          <a:srcRect/>
          <a:stretch/>
        </p:blipFill>
        <p:spPr>
          <a:xfrm>
            <a:off x="-46840" y="656815"/>
            <a:ext cx="8025063" cy="6201185"/>
          </a:xfrm>
          <a:prstGeom prst="rect">
            <a:avLst/>
          </a:prstGeom>
          <a:noFill/>
          <a:ln>
            <a:noFill/>
          </a:ln>
        </p:spPr>
      </p:pic>
      <p:sp>
        <p:nvSpPr>
          <p:cNvPr id="118" name="Google Shape;118;p17"/>
          <p:cNvSpPr txBox="1"/>
          <p:nvPr/>
        </p:nvSpPr>
        <p:spPr>
          <a:xfrm>
            <a:off x="7615728" y="656814"/>
            <a:ext cx="4576272" cy="3077766"/>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Vessel Monitoring System (VMS)  </a:t>
            </a:r>
            <a:endParaRPr sz="1800">
              <a:solidFill>
                <a:schemeClr val="dk1"/>
              </a:solidFill>
              <a:latin typeface="Calibri"/>
              <a:ea typeface="Calibri"/>
              <a:cs typeface="Calibri"/>
              <a:sym typeface="Calibri"/>
            </a:endParaRPr>
          </a:p>
          <a:p>
            <a:pPr marL="742950" marR="0" lvl="1" indent="-285750" algn="l" rtl="0">
              <a:spcBef>
                <a:spcPts val="0"/>
              </a:spcBef>
              <a:spcAft>
                <a:spcPts val="0"/>
              </a:spcAft>
              <a:buClr>
                <a:schemeClr val="dk1"/>
              </a:buClr>
              <a:buSzPts val="1800"/>
              <a:buFont typeface="Arial"/>
              <a:buChar char="•"/>
            </a:pPr>
            <a:r>
              <a:rPr lang="en-US" sz="1800" b="0" i="0" u="none" strike="noStrike" cap="none">
                <a:solidFill>
                  <a:schemeClr val="dk1"/>
                </a:solidFill>
                <a:latin typeface="Calibri"/>
                <a:ea typeface="Calibri"/>
                <a:cs typeface="Calibri"/>
                <a:sym typeface="Calibri"/>
              </a:rPr>
              <a:t>Algorithms outlined in O’Farrell et al. to predict fishing and steaming.</a:t>
            </a:r>
            <a:endParaRPr sz="1800" b="0" i="0" u="none" strike="noStrike" cap="none">
              <a:solidFill>
                <a:schemeClr val="dk1"/>
              </a:solidFill>
              <a:latin typeface="Calibri"/>
              <a:ea typeface="Calibri"/>
              <a:cs typeface="Calibri"/>
              <a:sym typeface="Calibri"/>
            </a:endParaRPr>
          </a:p>
          <a:p>
            <a:pPr marL="742950" marR="0" lvl="1" indent="-285750" algn="l" rtl="0">
              <a:spcBef>
                <a:spcPts val="0"/>
              </a:spcBef>
              <a:spcAft>
                <a:spcPts val="0"/>
              </a:spcAft>
              <a:buClr>
                <a:schemeClr val="dk1"/>
              </a:buClr>
              <a:buSzPts val="1800"/>
              <a:buFont typeface="Arial"/>
              <a:buChar char="•"/>
            </a:pPr>
            <a:r>
              <a:rPr lang="en-US" sz="1800" b="0" i="0" u="none" strike="noStrike" cap="none">
                <a:solidFill>
                  <a:schemeClr val="dk1"/>
                </a:solidFill>
                <a:latin typeface="Calibri"/>
                <a:ea typeface="Calibri"/>
                <a:cs typeface="Calibri"/>
                <a:sym typeface="Calibri"/>
              </a:rPr>
              <a:t>Restricted to GOM vertical line fishery </a:t>
            </a:r>
            <a:endParaRPr/>
          </a:p>
          <a:p>
            <a:pPr marL="1200150" marR="0" lvl="2" indent="-285750" algn="l" rtl="0">
              <a:spcBef>
                <a:spcPts val="0"/>
              </a:spcBef>
              <a:spcAft>
                <a:spcPts val="0"/>
              </a:spcAft>
              <a:buClr>
                <a:schemeClr val="dk1"/>
              </a:buClr>
              <a:buSzPts val="1800"/>
              <a:buFont typeface="Arial"/>
              <a:buChar char="•"/>
            </a:pPr>
            <a:r>
              <a:rPr lang="en-US" sz="1800" b="0" i="0" u="none" strike="noStrike" cap="none">
                <a:solidFill>
                  <a:schemeClr val="dk1"/>
                </a:solidFill>
                <a:latin typeface="Calibri"/>
                <a:ea typeface="Calibri"/>
                <a:cs typeface="Calibri"/>
                <a:sym typeface="Calibri"/>
              </a:rPr>
              <a:t>~96% of commercial RS landings (SERO 2020)</a:t>
            </a:r>
            <a:endParaRPr/>
          </a:p>
          <a:p>
            <a:pPr marL="1200150" marR="0" lvl="2" indent="-171450" algn="l" rtl="0">
              <a:spcBef>
                <a:spcPts val="0"/>
              </a:spcBef>
              <a:spcAft>
                <a:spcPts val="0"/>
              </a:spcAft>
              <a:buClr>
                <a:schemeClr val="dk1"/>
              </a:buClr>
              <a:buSzPts val="1800"/>
              <a:buFont typeface="Arial"/>
              <a:buNone/>
            </a:pPr>
            <a:endParaRPr sz="1800" b="0" i="0" u="none" strike="noStrike" cap="none">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Merged in GIS w/structure (Natural or artificial (reef, platform, wreck or pipeline)</a:t>
            </a:r>
            <a:endParaRPr sz="1800">
              <a:solidFill>
                <a:schemeClr val="dk1"/>
              </a:solidFill>
              <a:latin typeface="Calibri"/>
              <a:ea typeface="Calibri"/>
              <a:cs typeface="Calibri"/>
              <a:sym typeface="Calibri"/>
            </a:endParaRPr>
          </a:p>
          <a:p>
            <a:pPr marL="914400" marR="0" lvl="2" indent="0" algn="l" rtl="0">
              <a:spcBef>
                <a:spcPts val="0"/>
              </a:spcBef>
              <a:spcAft>
                <a:spcPts val="0"/>
              </a:spcAft>
              <a:buNone/>
            </a:pPr>
            <a:endParaRPr sz="14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119" name="Google Shape;119;p17"/>
          <p:cNvPicPr preferRelativeResize="0"/>
          <p:nvPr/>
        </p:nvPicPr>
        <p:blipFill rotWithShape="1">
          <a:blip r:embed="rId4">
            <a:alphaModFix/>
          </a:blip>
          <a:srcRect/>
          <a:stretch/>
        </p:blipFill>
        <p:spPr>
          <a:xfrm>
            <a:off x="8238240" y="3331676"/>
            <a:ext cx="3454995" cy="352632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pic>
        <p:nvPicPr>
          <p:cNvPr id="124" name="Google Shape;124;p18" descr="C:\Users\chris.gardner\Documents\RS spatial model\Landings_manuscript\Updated7.22.21\Figures\19CM_landings.jpg"/>
          <p:cNvPicPr preferRelativeResize="0"/>
          <p:nvPr/>
        </p:nvPicPr>
        <p:blipFill rotWithShape="1">
          <a:blip r:embed="rId3">
            <a:alphaModFix/>
          </a:blip>
          <a:srcRect/>
          <a:stretch/>
        </p:blipFill>
        <p:spPr>
          <a:xfrm>
            <a:off x="0" y="324458"/>
            <a:ext cx="8001000" cy="6179234"/>
          </a:xfrm>
          <a:prstGeom prst="rect">
            <a:avLst/>
          </a:prstGeom>
          <a:noFill/>
          <a:ln>
            <a:noFill/>
          </a:ln>
        </p:spPr>
      </p:pic>
      <p:sp>
        <p:nvSpPr>
          <p:cNvPr id="125" name="Google Shape;125;p18"/>
          <p:cNvSpPr txBox="1">
            <a:spLocks noGrp="1"/>
          </p:cNvSpPr>
          <p:nvPr>
            <p:ph type="title"/>
          </p:nvPr>
        </p:nvSpPr>
        <p:spPr>
          <a:xfrm>
            <a:off x="268012" y="-42199"/>
            <a:ext cx="10515600" cy="73331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Calibri"/>
              <a:buNone/>
            </a:pPr>
            <a:r>
              <a:rPr lang="en-US"/>
              <a:t>Estimating commercial red snapper catch in space</a:t>
            </a:r>
            <a:endParaRPr/>
          </a:p>
        </p:txBody>
      </p:sp>
      <p:sp>
        <p:nvSpPr>
          <p:cNvPr id="126" name="Google Shape;126;p18"/>
          <p:cNvSpPr/>
          <p:nvPr/>
        </p:nvSpPr>
        <p:spPr>
          <a:xfrm>
            <a:off x="8001000" y="1010025"/>
            <a:ext cx="4173300" cy="5262900"/>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Matched VMS data (proportion of habitat fished) with dockside Trip Interview Program (TIP)  landings</a:t>
            </a:r>
            <a:endParaRPr/>
          </a:p>
          <a:p>
            <a:pPr marL="457200" marR="0" lvl="0" indent="-304800" algn="l" rtl="0">
              <a:spcBef>
                <a:spcPts val="0"/>
              </a:spcBef>
              <a:spcAft>
                <a:spcPts val="0"/>
              </a:spcAft>
              <a:buClr>
                <a:schemeClr val="dk1"/>
              </a:buClr>
              <a:buSzPts val="2400"/>
              <a:buFont typeface="Arial"/>
              <a:buNone/>
            </a:pPr>
            <a:endParaRPr sz="2400">
              <a:solidFill>
                <a:schemeClr val="dk1"/>
              </a:solidFill>
              <a:latin typeface="Calibri"/>
              <a:ea typeface="Calibri"/>
              <a:cs typeface="Calibri"/>
              <a:sym typeface="Calibri"/>
            </a:endParaRPr>
          </a:p>
          <a:p>
            <a:pPr marL="457200" marR="0" lvl="0" indent="-45720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Calculated trip level CPUE,  applied to individual fishing points in 10x10 km blocks.</a:t>
            </a:r>
            <a:endParaRPr/>
          </a:p>
          <a:p>
            <a:pPr marL="457200" marR="0" lvl="0" indent="-304800" algn="l" rtl="0">
              <a:spcBef>
                <a:spcPts val="0"/>
              </a:spcBef>
              <a:spcAft>
                <a:spcPts val="0"/>
              </a:spcAft>
              <a:buClr>
                <a:schemeClr val="dk1"/>
              </a:buClr>
              <a:buSzPts val="2400"/>
              <a:buFont typeface="Arial"/>
              <a:buNone/>
            </a:pPr>
            <a:endParaRPr sz="2400">
              <a:solidFill>
                <a:schemeClr val="dk1"/>
              </a:solidFill>
              <a:latin typeface="Calibri"/>
              <a:ea typeface="Calibri"/>
              <a:cs typeface="Calibri"/>
              <a:sym typeface="Calibri"/>
            </a:endParaRPr>
          </a:p>
          <a:p>
            <a:pPr marL="457200" marR="0" lvl="0" indent="-45720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Landings estimated by proportion of trip per block </a:t>
            </a:r>
            <a:endParaRPr/>
          </a:p>
        </p:txBody>
      </p:sp>
      <p:sp>
        <p:nvSpPr>
          <p:cNvPr id="127" name="Google Shape;127;p18"/>
          <p:cNvSpPr txBox="1"/>
          <p:nvPr/>
        </p:nvSpPr>
        <p:spPr>
          <a:xfrm>
            <a:off x="8068234" y="6222575"/>
            <a:ext cx="305888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From Gardner et al. 2022</a:t>
            </a:r>
            <a:endParaRPr sz="18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pic>
        <p:nvPicPr>
          <p:cNvPr id="133" name="Google Shape;133;p19" descr="C:\Users\chris.gardner\Documents\RS spatial model\Landings_manuscript\Updated7.22.21\Figures\19CM_landings.jpg"/>
          <p:cNvPicPr preferRelativeResize="0"/>
          <p:nvPr/>
        </p:nvPicPr>
        <p:blipFill rotWithShape="1">
          <a:blip r:embed="rId3">
            <a:alphaModFix/>
          </a:blip>
          <a:srcRect/>
          <a:stretch/>
        </p:blipFill>
        <p:spPr>
          <a:xfrm>
            <a:off x="-268548" y="185607"/>
            <a:ext cx="8001000" cy="6179234"/>
          </a:xfrm>
          <a:prstGeom prst="rect">
            <a:avLst/>
          </a:prstGeom>
          <a:noFill/>
          <a:ln>
            <a:noFill/>
          </a:ln>
        </p:spPr>
      </p:pic>
      <p:sp>
        <p:nvSpPr>
          <p:cNvPr id="134" name="Google Shape;134;p19"/>
          <p:cNvSpPr txBox="1"/>
          <p:nvPr/>
        </p:nvSpPr>
        <p:spPr>
          <a:xfrm>
            <a:off x="1219200" y="0"/>
            <a:ext cx="10972800" cy="67601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Clr>
                <a:schemeClr val="accent1"/>
              </a:buClr>
              <a:buSzPts val="3600"/>
              <a:buFont typeface="Calibri"/>
              <a:buNone/>
            </a:pPr>
            <a:r>
              <a:rPr lang="en-US" sz="3600" b="1" i="0">
                <a:solidFill>
                  <a:schemeClr val="accent1"/>
                </a:solidFill>
                <a:latin typeface="Calibri"/>
                <a:ea typeface="Calibri"/>
                <a:cs typeface="Calibri"/>
                <a:sym typeface="Calibri"/>
              </a:rPr>
              <a:t>Spatially explicit landings (Commercial only)</a:t>
            </a:r>
            <a:endParaRPr sz="3600" b="1" i="0">
              <a:solidFill>
                <a:schemeClr val="accent1"/>
              </a:solidFill>
              <a:latin typeface="Calibri"/>
              <a:ea typeface="Calibri"/>
              <a:cs typeface="Calibri"/>
              <a:sym typeface="Calibri"/>
            </a:endParaRPr>
          </a:p>
        </p:txBody>
      </p:sp>
      <p:sp>
        <p:nvSpPr>
          <p:cNvPr id="135" name="Google Shape;135;p19"/>
          <p:cNvSpPr txBox="1"/>
          <p:nvPr/>
        </p:nvSpPr>
        <p:spPr>
          <a:xfrm>
            <a:off x="8197321" y="1308816"/>
            <a:ext cx="351907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From Gardner et al. 2022</a:t>
            </a:r>
            <a:endParaRPr sz="1800">
              <a:solidFill>
                <a:schemeClr val="dk1"/>
              </a:solidFill>
              <a:latin typeface="Calibri"/>
              <a:ea typeface="Calibri"/>
              <a:cs typeface="Calibri"/>
              <a:sym typeface="Calibri"/>
            </a:endParaRPr>
          </a:p>
        </p:txBody>
      </p:sp>
      <p:graphicFrame>
        <p:nvGraphicFramePr>
          <p:cNvPr id="136" name="Google Shape;136;p19"/>
          <p:cNvGraphicFramePr/>
          <p:nvPr/>
        </p:nvGraphicFramePr>
        <p:xfrm>
          <a:off x="7732452" y="4711609"/>
          <a:ext cx="4448850" cy="1280160"/>
        </p:xfrm>
        <a:graphic>
          <a:graphicData uri="http://schemas.openxmlformats.org/drawingml/2006/table">
            <a:tbl>
              <a:tblPr firstRow="1" firstCol="1" bandRow="1">
                <a:noFill/>
                <a:tableStyleId>{DA47290D-8B1F-45B6-93B6-1A4636968DC2}</a:tableStyleId>
              </a:tblPr>
              <a:tblGrid>
                <a:gridCol w="739775">
                  <a:extLst>
                    <a:ext uri="{9D8B030D-6E8A-4147-A177-3AD203B41FA5}">
                      <a16:colId xmlns:a16="http://schemas.microsoft.com/office/drawing/2014/main" val="20000"/>
                    </a:ext>
                  </a:extLst>
                </a:gridCol>
                <a:gridCol w="676275">
                  <a:extLst>
                    <a:ext uri="{9D8B030D-6E8A-4147-A177-3AD203B41FA5}">
                      <a16:colId xmlns:a16="http://schemas.microsoft.com/office/drawing/2014/main" val="20001"/>
                    </a:ext>
                  </a:extLst>
                </a:gridCol>
                <a:gridCol w="758200">
                  <a:extLst>
                    <a:ext uri="{9D8B030D-6E8A-4147-A177-3AD203B41FA5}">
                      <a16:colId xmlns:a16="http://schemas.microsoft.com/office/drawing/2014/main" val="20002"/>
                    </a:ext>
                  </a:extLst>
                </a:gridCol>
                <a:gridCol w="758200">
                  <a:extLst>
                    <a:ext uri="{9D8B030D-6E8A-4147-A177-3AD203B41FA5}">
                      <a16:colId xmlns:a16="http://schemas.microsoft.com/office/drawing/2014/main" val="20003"/>
                    </a:ext>
                  </a:extLst>
                </a:gridCol>
                <a:gridCol w="758200">
                  <a:extLst>
                    <a:ext uri="{9D8B030D-6E8A-4147-A177-3AD203B41FA5}">
                      <a16:colId xmlns:a16="http://schemas.microsoft.com/office/drawing/2014/main" val="20004"/>
                    </a:ext>
                  </a:extLst>
                </a:gridCol>
                <a:gridCol w="758200">
                  <a:extLst>
                    <a:ext uri="{9D8B030D-6E8A-4147-A177-3AD203B41FA5}">
                      <a16:colId xmlns:a16="http://schemas.microsoft.com/office/drawing/2014/main" val="20005"/>
                    </a:ext>
                  </a:extLst>
                </a:gridCol>
              </a:tblGrid>
              <a:tr h="182875">
                <a:tc>
                  <a:txBody>
                    <a:bodyPr/>
                    <a:lstStyle/>
                    <a:p>
                      <a:pPr marL="0" marR="0" lvl="0" indent="0" algn="ctr" rtl="0">
                        <a:spcBef>
                          <a:spcPts val="0"/>
                        </a:spcBef>
                        <a:spcAft>
                          <a:spcPts val="0"/>
                        </a:spcAft>
                        <a:buNone/>
                      </a:pPr>
                      <a:r>
                        <a:rPr lang="en-US" sz="1200" u="none" strike="noStrike" cap="none"/>
                        <a:t>Year</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NR</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AS</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UNK</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Ext_NR</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Ext_AS</a:t>
                      </a:r>
                      <a:endParaRPr sz="1100" u="none" strike="noStrike" cap="none">
                        <a:latin typeface="Arial"/>
                        <a:ea typeface="Arial"/>
                        <a:cs typeface="Arial"/>
                        <a:sym typeface="Arial"/>
                      </a:endParaRPr>
                    </a:p>
                  </a:txBody>
                  <a:tcPr marL="68575" marR="68575" marT="0" marB="0"/>
                </a:tc>
                <a:extLst>
                  <a:ext uri="{0D108BD9-81ED-4DB2-BD59-A6C34878D82A}">
                    <a16:rowId xmlns:a16="http://schemas.microsoft.com/office/drawing/2014/main" val="10000"/>
                  </a:ext>
                </a:extLst>
              </a:tr>
              <a:tr h="182875">
                <a:tc>
                  <a:txBody>
                    <a:bodyPr/>
                    <a:lstStyle/>
                    <a:p>
                      <a:pPr marL="0" marR="0" lvl="0" indent="0" algn="ctr" rtl="0">
                        <a:spcBef>
                          <a:spcPts val="0"/>
                        </a:spcBef>
                        <a:spcAft>
                          <a:spcPts val="0"/>
                        </a:spcAft>
                        <a:buNone/>
                      </a:pPr>
                      <a:r>
                        <a:rPr lang="en-US" sz="1200" u="none" strike="noStrike" cap="none"/>
                        <a:t>2011</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0.29</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0.17</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0.54</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0.69</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0.31</a:t>
                      </a:r>
                      <a:endParaRPr sz="1100" u="none" strike="noStrike" cap="none">
                        <a:latin typeface="Arial"/>
                        <a:ea typeface="Arial"/>
                        <a:cs typeface="Arial"/>
                        <a:sym typeface="Arial"/>
                      </a:endParaRPr>
                    </a:p>
                  </a:txBody>
                  <a:tcPr marL="68575" marR="68575" marT="0" marB="0"/>
                </a:tc>
                <a:extLst>
                  <a:ext uri="{0D108BD9-81ED-4DB2-BD59-A6C34878D82A}">
                    <a16:rowId xmlns:a16="http://schemas.microsoft.com/office/drawing/2014/main" val="10001"/>
                  </a:ext>
                </a:extLst>
              </a:tr>
              <a:tr h="182875">
                <a:tc>
                  <a:txBody>
                    <a:bodyPr/>
                    <a:lstStyle/>
                    <a:p>
                      <a:pPr marL="0" marR="0" lvl="0" indent="0" algn="ctr" rtl="0">
                        <a:spcBef>
                          <a:spcPts val="0"/>
                        </a:spcBef>
                        <a:spcAft>
                          <a:spcPts val="0"/>
                        </a:spcAft>
                        <a:buNone/>
                      </a:pPr>
                      <a:r>
                        <a:rPr lang="en-US" sz="1200" u="none" strike="noStrike" cap="none"/>
                        <a:t>2012</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0.21</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0.24</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0.55</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0.54</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0.46</a:t>
                      </a:r>
                      <a:endParaRPr sz="1100" u="none" strike="noStrike" cap="none">
                        <a:latin typeface="Arial"/>
                        <a:ea typeface="Arial"/>
                        <a:cs typeface="Arial"/>
                        <a:sym typeface="Arial"/>
                      </a:endParaRPr>
                    </a:p>
                  </a:txBody>
                  <a:tcPr marL="68575" marR="68575" marT="0" marB="0"/>
                </a:tc>
                <a:extLst>
                  <a:ext uri="{0D108BD9-81ED-4DB2-BD59-A6C34878D82A}">
                    <a16:rowId xmlns:a16="http://schemas.microsoft.com/office/drawing/2014/main" val="10002"/>
                  </a:ext>
                </a:extLst>
              </a:tr>
              <a:tr h="182875">
                <a:tc>
                  <a:txBody>
                    <a:bodyPr/>
                    <a:lstStyle/>
                    <a:p>
                      <a:pPr marL="0" marR="0" lvl="0" indent="0" algn="ctr" rtl="0">
                        <a:spcBef>
                          <a:spcPts val="0"/>
                        </a:spcBef>
                        <a:spcAft>
                          <a:spcPts val="0"/>
                        </a:spcAft>
                        <a:buNone/>
                      </a:pPr>
                      <a:r>
                        <a:rPr lang="en-US" sz="1200" u="none" strike="noStrike" cap="none"/>
                        <a:t>2018</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0.19</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0.3</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0.51</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0.5</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0.5</a:t>
                      </a:r>
                      <a:endParaRPr sz="1100" u="none" strike="noStrike" cap="none">
                        <a:latin typeface="Arial"/>
                        <a:ea typeface="Arial"/>
                        <a:cs typeface="Arial"/>
                        <a:sym typeface="Arial"/>
                      </a:endParaRPr>
                    </a:p>
                  </a:txBody>
                  <a:tcPr marL="68575" marR="68575" marT="0" marB="0"/>
                </a:tc>
                <a:extLst>
                  <a:ext uri="{0D108BD9-81ED-4DB2-BD59-A6C34878D82A}">
                    <a16:rowId xmlns:a16="http://schemas.microsoft.com/office/drawing/2014/main" val="10003"/>
                  </a:ext>
                </a:extLst>
              </a:tr>
              <a:tr h="182875">
                <a:tc>
                  <a:txBody>
                    <a:bodyPr/>
                    <a:lstStyle/>
                    <a:p>
                      <a:pPr marL="0" marR="0" lvl="0" indent="0" algn="ctr" rtl="0">
                        <a:spcBef>
                          <a:spcPts val="0"/>
                        </a:spcBef>
                        <a:spcAft>
                          <a:spcPts val="0"/>
                        </a:spcAft>
                        <a:buNone/>
                      </a:pPr>
                      <a:r>
                        <a:rPr lang="en-US" sz="1200" u="none" strike="noStrike" cap="none"/>
                        <a:t>2019</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0.19</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0.28</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0.53</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0.51</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0.49</a:t>
                      </a:r>
                      <a:endParaRPr sz="1100" u="none" strike="noStrike" cap="none">
                        <a:latin typeface="Arial"/>
                        <a:ea typeface="Arial"/>
                        <a:cs typeface="Arial"/>
                        <a:sym typeface="Arial"/>
                      </a:endParaRPr>
                    </a:p>
                  </a:txBody>
                  <a:tcPr marL="68575" marR="68575" marT="0" marB="0"/>
                </a:tc>
                <a:extLst>
                  <a:ext uri="{0D108BD9-81ED-4DB2-BD59-A6C34878D82A}">
                    <a16:rowId xmlns:a16="http://schemas.microsoft.com/office/drawing/2014/main" val="10004"/>
                  </a:ext>
                </a:extLst>
              </a:tr>
              <a:tr h="182875">
                <a:tc>
                  <a:txBody>
                    <a:bodyPr/>
                    <a:lstStyle/>
                    <a:p>
                      <a:pPr marL="0" marR="0" lvl="0" indent="0" algn="ctr" rtl="0">
                        <a:spcBef>
                          <a:spcPts val="0"/>
                        </a:spcBef>
                        <a:spcAft>
                          <a:spcPts val="0"/>
                        </a:spcAft>
                        <a:buNone/>
                      </a:pPr>
                      <a:r>
                        <a:rPr lang="en-US" sz="1200" u="none" strike="noStrike" cap="none"/>
                        <a:t>Mean</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0.22±0.07</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0.25±0.09</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0.53±0.03</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0.54±0.14</a:t>
                      </a:r>
                      <a:endParaRPr sz="1100" u="none" strike="noStrike" cap="none">
                        <a:latin typeface="Arial"/>
                        <a:ea typeface="Arial"/>
                        <a:cs typeface="Arial"/>
                        <a:sym typeface="Arial"/>
                      </a:endParaRPr>
                    </a:p>
                  </a:txBody>
                  <a:tcPr marL="68575" marR="68575" marT="0" marB="0"/>
                </a:tc>
                <a:tc>
                  <a:txBody>
                    <a:bodyPr/>
                    <a:lstStyle/>
                    <a:p>
                      <a:pPr marL="0" marR="0" lvl="0" indent="0" algn="ctr" rtl="0">
                        <a:spcBef>
                          <a:spcPts val="0"/>
                        </a:spcBef>
                        <a:spcAft>
                          <a:spcPts val="0"/>
                        </a:spcAft>
                        <a:buNone/>
                      </a:pPr>
                      <a:r>
                        <a:rPr lang="en-US" sz="1200" u="none" strike="noStrike" cap="none"/>
                        <a:t>0.46±0.14</a:t>
                      </a:r>
                      <a:endParaRPr sz="1100" u="none" strike="noStrike" cap="none">
                        <a:latin typeface="Arial"/>
                        <a:ea typeface="Arial"/>
                        <a:cs typeface="Arial"/>
                        <a:sym typeface="Arial"/>
                      </a:endParaRPr>
                    </a:p>
                  </a:txBody>
                  <a:tcPr marL="68575" marR="68575" marT="0" marB="0"/>
                </a:tc>
                <a:extLst>
                  <a:ext uri="{0D108BD9-81ED-4DB2-BD59-A6C34878D82A}">
                    <a16:rowId xmlns:a16="http://schemas.microsoft.com/office/drawing/2014/main" val="10005"/>
                  </a:ext>
                </a:extLst>
              </a:tr>
            </a:tbl>
          </a:graphicData>
        </a:graphic>
      </p:graphicFrame>
      <p:sp>
        <p:nvSpPr>
          <p:cNvPr id="137" name="Google Shape;137;p19"/>
          <p:cNvSpPr/>
          <p:nvPr/>
        </p:nvSpPr>
        <p:spPr>
          <a:xfrm>
            <a:off x="7838973" y="2780787"/>
            <a:ext cx="4235767" cy="1846659"/>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200"/>
              <a:buFont typeface="Times New Roman"/>
              <a:buNone/>
            </a:pPr>
            <a:r>
              <a:rPr lang="en-US" b="1" i="0" u="none" strike="noStrike" cap="none">
                <a:solidFill>
                  <a:schemeClr val="dk1"/>
                </a:solidFill>
                <a:latin typeface="Times New Roman"/>
                <a:ea typeface="Times New Roman"/>
                <a:cs typeface="Times New Roman"/>
                <a:sym typeface="Times New Roman"/>
              </a:rPr>
              <a:t>Table 2. </a:t>
            </a:r>
            <a:r>
              <a:rPr lang="en-US" b="0" i="0" u="none" strike="noStrike" cap="none">
                <a:solidFill>
                  <a:schemeClr val="dk1"/>
                </a:solidFill>
                <a:latin typeface="Times New Roman"/>
                <a:ea typeface="Times New Roman"/>
                <a:cs typeface="Times New Roman"/>
                <a:sym typeface="Times New Roman"/>
              </a:rPr>
              <a:t> Annual Gulf wide estimates of red snapper proportion of landings by structure (NR=Natural reef, AS=Artificial Structure, UNK=Unknown) along with mean proportion (across all years) of catch per habitat from the VMS-TIP linked trips (</a:t>
            </a:r>
            <a:r>
              <a:rPr lang="en-US" b="0" i="1" u="none" strike="noStrike" cap="none">
                <a:solidFill>
                  <a:schemeClr val="dk1"/>
                </a:solidFill>
                <a:latin typeface="Cambria Math"/>
                <a:ea typeface="Cambria Math"/>
                <a:cs typeface="Cambria Math"/>
                <a:sym typeface="Cambria Math"/>
              </a:rPr>
              <a:t>x </a:t>
            </a:r>
            <a:r>
              <a:rPr lang="en-US" b="0" i="0" u="none" strike="noStrike" cap="none">
                <a:solidFill>
                  <a:schemeClr val="dk1"/>
                </a:solidFill>
                <a:latin typeface="Times New Roman"/>
                <a:ea typeface="Times New Roman"/>
                <a:cs typeface="Times New Roman"/>
                <a:sym typeface="Times New Roman"/>
              </a:rPr>
              <a:t>± 95% CI are provided in parenthesis). Values are provided for the VMS-TIP non-extrapolated data set along with the VMS-TIP extrapolated data set (i.e., columns starting with ‘Ext_’; see text for a full description of the methods used to derive both sets of values).</a:t>
            </a:r>
            <a:endParaRPr sz="10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0"/>
          <p:cNvSpPr txBox="1">
            <a:spLocks noGrp="1"/>
          </p:cNvSpPr>
          <p:nvPr>
            <p:ph type="title"/>
          </p:nvPr>
        </p:nvSpPr>
        <p:spPr>
          <a:xfrm>
            <a:off x="119750" y="0"/>
            <a:ext cx="10515600" cy="4206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Calibri"/>
              <a:buNone/>
            </a:pPr>
            <a:r>
              <a:rPr lang="en-US" sz="2800"/>
              <a:t>Spatial allocation of recreational catch</a:t>
            </a:r>
            <a:endParaRPr sz="2800"/>
          </a:p>
        </p:txBody>
      </p:sp>
      <p:sp>
        <p:nvSpPr>
          <p:cNvPr id="144" name="Google Shape;144;p20"/>
          <p:cNvSpPr txBox="1">
            <a:spLocks noGrp="1"/>
          </p:cNvSpPr>
          <p:nvPr>
            <p:ph type="body" idx="1"/>
          </p:nvPr>
        </p:nvSpPr>
        <p:spPr>
          <a:xfrm>
            <a:off x="-48750" y="256000"/>
            <a:ext cx="12289500" cy="5273400"/>
          </a:xfrm>
          <a:prstGeom prst="rect">
            <a:avLst/>
          </a:prstGeom>
          <a:noFill/>
          <a:ln>
            <a:noFill/>
          </a:ln>
        </p:spPr>
        <p:txBody>
          <a:bodyPr spcFirstLastPara="1" wrap="square" lIns="91425" tIns="45700" rIns="91425" bIns="45700" anchor="t" anchorCtr="0">
            <a:noAutofit/>
          </a:bodyPr>
          <a:lstStyle/>
          <a:p>
            <a:pPr marL="228600" lvl="0" indent="-260350" algn="l" rtl="0">
              <a:lnSpc>
                <a:spcPct val="90000"/>
              </a:lnSpc>
              <a:spcBef>
                <a:spcPts val="0"/>
              </a:spcBef>
              <a:spcAft>
                <a:spcPts val="0"/>
              </a:spcAft>
              <a:buClr>
                <a:schemeClr val="dk1"/>
              </a:buClr>
              <a:buSzPts val="1800"/>
              <a:buChar char="•"/>
            </a:pPr>
            <a:r>
              <a:rPr lang="en-US" sz="1800" dirty="0"/>
              <a:t>FL:</a:t>
            </a:r>
            <a:endParaRPr sz="3300" dirty="0"/>
          </a:p>
          <a:p>
            <a:pPr marL="685800" lvl="1" indent="-260350" algn="l" rtl="0">
              <a:lnSpc>
                <a:spcPct val="90000"/>
              </a:lnSpc>
              <a:spcBef>
                <a:spcPts val="500"/>
              </a:spcBef>
              <a:spcAft>
                <a:spcPts val="0"/>
              </a:spcAft>
              <a:buClr>
                <a:schemeClr val="dk1"/>
              </a:buClr>
              <a:buSzPts val="1800"/>
              <a:buChar char="•"/>
            </a:pPr>
            <a:r>
              <a:rPr lang="en-US" sz="1800" dirty="0"/>
              <a:t>Observer data (charter) and State Reef Fish Survey dockside interviews (private boats) </a:t>
            </a:r>
            <a:endParaRPr sz="1800" dirty="0"/>
          </a:p>
          <a:p>
            <a:pPr marL="685800" lvl="1" indent="-260350" algn="l" rtl="0">
              <a:lnSpc>
                <a:spcPct val="90000"/>
              </a:lnSpc>
              <a:spcBef>
                <a:spcPts val="500"/>
              </a:spcBef>
              <a:spcAft>
                <a:spcPts val="0"/>
              </a:spcAft>
              <a:buClr>
                <a:schemeClr val="dk1"/>
              </a:buClr>
              <a:buSzPts val="1800"/>
              <a:buChar char="•"/>
            </a:pPr>
            <a:r>
              <a:rPr lang="en-US" sz="1800" dirty="0"/>
              <a:t>Treated as two fleets and allocated by catch/region as well then combined by proportion of REC catch, divided into FL Panhandle, Cape San Blas to 28° N latitude (mid-FL) and S of 28° (S FL).</a:t>
            </a:r>
            <a:endParaRPr sz="2900" dirty="0"/>
          </a:p>
          <a:p>
            <a:pPr marL="685800" lvl="1" indent="-260350" algn="l" rtl="0">
              <a:lnSpc>
                <a:spcPct val="90000"/>
              </a:lnSpc>
              <a:spcBef>
                <a:spcPts val="500"/>
              </a:spcBef>
              <a:spcAft>
                <a:spcPts val="0"/>
              </a:spcAft>
              <a:buClr>
                <a:schemeClr val="dk1"/>
              </a:buClr>
              <a:buSzPts val="1800"/>
              <a:buChar char="•"/>
            </a:pPr>
            <a:r>
              <a:rPr lang="en-US" sz="1800" dirty="0"/>
              <a:t>Data were collected on ~2500 private trips accounting for ~22000 red snapper caught and ~4000 retained. Observers on for-hire vessels collected data from~1750 trips accounting for ~26000 red snapper.  </a:t>
            </a:r>
            <a:endParaRPr sz="1800" dirty="0"/>
          </a:p>
          <a:p>
            <a:pPr marL="228600" lvl="0" indent="-260350" algn="l" rtl="0">
              <a:lnSpc>
                <a:spcPct val="90000"/>
              </a:lnSpc>
              <a:spcBef>
                <a:spcPts val="1000"/>
              </a:spcBef>
              <a:spcAft>
                <a:spcPts val="0"/>
              </a:spcAft>
              <a:buClr>
                <a:schemeClr val="dk1"/>
              </a:buClr>
              <a:buSzPts val="1800"/>
              <a:buChar char="•"/>
            </a:pPr>
            <a:r>
              <a:rPr lang="en-US" sz="1800" dirty="0"/>
              <a:t>AL/MS</a:t>
            </a:r>
            <a:endParaRPr sz="3300" dirty="0"/>
          </a:p>
          <a:p>
            <a:pPr marL="685800" lvl="1" indent="-260350" algn="l" rtl="0">
              <a:lnSpc>
                <a:spcPct val="90000"/>
              </a:lnSpc>
              <a:spcBef>
                <a:spcPts val="500"/>
              </a:spcBef>
              <a:spcAft>
                <a:spcPts val="0"/>
              </a:spcAft>
              <a:buClr>
                <a:schemeClr val="dk1"/>
              </a:buClr>
              <a:buSzPts val="1800"/>
              <a:buChar char="•"/>
            </a:pPr>
            <a:r>
              <a:rPr lang="en-US" sz="1800" dirty="0" smtClean="0"/>
              <a:t>AL reported depth, MD </a:t>
            </a:r>
            <a:r>
              <a:rPr lang="en-US" sz="1800" dirty="0" err="1" smtClean="0"/>
              <a:t>ssed</a:t>
            </a:r>
            <a:r>
              <a:rPr lang="en-US" sz="1800" dirty="0" smtClean="0"/>
              <a:t> </a:t>
            </a:r>
            <a:r>
              <a:rPr lang="en-US" sz="1800" dirty="0"/>
              <a:t>same depth structure </a:t>
            </a:r>
            <a:r>
              <a:rPr lang="en-US" sz="1800" dirty="0" smtClean="0"/>
              <a:t>as reported </a:t>
            </a:r>
            <a:r>
              <a:rPr lang="en-US" sz="1800" dirty="0"/>
              <a:t>in Snapper Check (J. </a:t>
            </a:r>
            <a:r>
              <a:rPr lang="en-US" sz="1800" dirty="0" err="1"/>
              <a:t>Mareska</a:t>
            </a:r>
            <a:r>
              <a:rPr lang="en-US" sz="1800" dirty="0"/>
              <a:t>, AL DCNR </a:t>
            </a:r>
            <a:r>
              <a:rPr lang="en-US" sz="1800" dirty="0" smtClean="0"/>
              <a:t>pers. Comm.).  </a:t>
            </a:r>
            <a:endParaRPr sz="1800" dirty="0"/>
          </a:p>
          <a:p>
            <a:pPr marL="685800" lvl="1" indent="-260350" algn="l" rtl="0">
              <a:lnSpc>
                <a:spcPct val="90000"/>
              </a:lnSpc>
              <a:spcBef>
                <a:spcPts val="500"/>
              </a:spcBef>
              <a:spcAft>
                <a:spcPts val="0"/>
              </a:spcAft>
              <a:buClr>
                <a:schemeClr val="dk1"/>
              </a:buClr>
              <a:buSzPts val="1800"/>
              <a:buChar char="•"/>
            </a:pPr>
            <a:r>
              <a:rPr lang="en-US" sz="1800" dirty="0"/>
              <a:t>Reporting mandatory for rec anglers AL and includes time fishing, depth, fish landed &amp; discarded (Outdoor Alabama, 2022).   </a:t>
            </a:r>
            <a:endParaRPr sz="1800" dirty="0"/>
          </a:p>
          <a:p>
            <a:pPr marL="685800" lvl="1" indent="-260350" algn="l" rtl="0">
              <a:lnSpc>
                <a:spcPct val="90000"/>
              </a:lnSpc>
              <a:spcBef>
                <a:spcPts val="500"/>
              </a:spcBef>
              <a:spcAft>
                <a:spcPts val="0"/>
              </a:spcAft>
              <a:buClr>
                <a:schemeClr val="dk1"/>
              </a:buClr>
              <a:buSzPts val="1800"/>
              <a:buChar char="•"/>
            </a:pPr>
            <a:r>
              <a:rPr lang="en-US" sz="1800" dirty="0"/>
              <a:t>~62,000 red snapper targeted trips 2016-2018 landing 631,000 fish.  Data partitioned by proportion of total landings per depth strata then applied to 2019 reported landings (NOAA Fisheries 2021).  </a:t>
            </a:r>
            <a:endParaRPr sz="1800" dirty="0"/>
          </a:p>
          <a:p>
            <a:pPr marL="228600" lvl="0" indent="-260350" algn="l" rtl="0">
              <a:lnSpc>
                <a:spcPct val="90000"/>
              </a:lnSpc>
              <a:spcBef>
                <a:spcPts val="1000"/>
              </a:spcBef>
              <a:spcAft>
                <a:spcPts val="0"/>
              </a:spcAft>
              <a:buClr>
                <a:schemeClr val="dk1"/>
              </a:buClr>
              <a:buSzPts val="1800"/>
              <a:buChar char="•"/>
            </a:pPr>
            <a:r>
              <a:rPr lang="en-US" sz="1800" dirty="0"/>
              <a:t>LA</a:t>
            </a:r>
            <a:endParaRPr sz="3300" dirty="0"/>
          </a:p>
          <a:p>
            <a:pPr marL="685800" lvl="1" indent="-260350" algn="l" rtl="0">
              <a:lnSpc>
                <a:spcPct val="90000"/>
              </a:lnSpc>
              <a:spcBef>
                <a:spcPts val="500"/>
              </a:spcBef>
              <a:spcAft>
                <a:spcPts val="0"/>
              </a:spcAft>
              <a:buClr>
                <a:schemeClr val="dk1"/>
              </a:buClr>
              <a:buSzPts val="1800"/>
              <a:buChar char="•"/>
            </a:pPr>
            <a:r>
              <a:rPr lang="en-US" sz="1800" dirty="0"/>
              <a:t>Louisiana recreational spatial landings were derived from voluntary dockside interviews collected between 2018-2021 by the Louisiana Department of Wildlife and Fisheries in which information was gathered from approximately 2400 private and charter trips. </a:t>
            </a:r>
            <a:endParaRPr sz="1800" dirty="0"/>
          </a:p>
          <a:p>
            <a:pPr marL="685800" lvl="1" indent="-260350" algn="l" rtl="0">
              <a:lnSpc>
                <a:spcPct val="90000"/>
              </a:lnSpc>
              <a:spcBef>
                <a:spcPts val="500"/>
              </a:spcBef>
              <a:spcAft>
                <a:spcPts val="0"/>
              </a:spcAft>
              <a:buClr>
                <a:schemeClr val="dk1"/>
              </a:buClr>
              <a:buSzPts val="1800"/>
              <a:buChar char="•"/>
            </a:pPr>
            <a:r>
              <a:rPr lang="en-US" sz="1800" dirty="0"/>
              <a:t>Data included depth, target species, BOEM grid  location and natural or artificial habitat (J. </a:t>
            </a:r>
            <a:r>
              <a:rPr lang="en-US" sz="1800" dirty="0" err="1"/>
              <a:t>Adriance</a:t>
            </a:r>
            <a:r>
              <a:rPr lang="en-US" sz="1800" dirty="0"/>
              <a:t>, LDWF, pers. </a:t>
            </a:r>
            <a:r>
              <a:rPr lang="en-US" sz="1800" dirty="0" err="1"/>
              <a:t>comm</a:t>
            </a:r>
            <a:r>
              <a:rPr lang="en-US" sz="1800" dirty="0"/>
              <a:t>).</a:t>
            </a:r>
            <a:endParaRPr sz="1800" dirty="0"/>
          </a:p>
          <a:p>
            <a:pPr marL="228600" lvl="0" indent="-260350" algn="l" rtl="0">
              <a:lnSpc>
                <a:spcPct val="90000"/>
              </a:lnSpc>
              <a:spcBef>
                <a:spcPts val="1000"/>
              </a:spcBef>
              <a:spcAft>
                <a:spcPts val="0"/>
              </a:spcAft>
              <a:buClr>
                <a:schemeClr val="dk1"/>
              </a:buClr>
              <a:buSzPts val="1800"/>
              <a:buChar char="•"/>
            </a:pPr>
            <a:r>
              <a:rPr lang="en-US" sz="1800" dirty="0"/>
              <a:t>TX</a:t>
            </a:r>
            <a:endParaRPr sz="2900" dirty="0"/>
          </a:p>
          <a:p>
            <a:pPr marL="685800" lvl="1" indent="-260350" algn="l" rtl="0">
              <a:lnSpc>
                <a:spcPct val="90000"/>
              </a:lnSpc>
              <a:spcBef>
                <a:spcPts val="500"/>
              </a:spcBef>
              <a:spcAft>
                <a:spcPts val="0"/>
              </a:spcAft>
              <a:buClr>
                <a:schemeClr val="dk1"/>
              </a:buClr>
              <a:buSzPts val="1800"/>
              <a:buChar char="•"/>
            </a:pPr>
            <a:r>
              <a:rPr lang="en-US" sz="1800" dirty="0"/>
              <a:t>data analyzed collected between 2017-2020 as part of voluntary self-reporting app (</a:t>
            </a:r>
            <a:r>
              <a:rPr lang="en-US" sz="1800" dirty="0" err="1"/>
              <a:t>isnapper</a:t>
            </a:r>
            <a:r>
              <a:rPr lang="en-US" sz="1800" dirty="0"/>
              <a:t> Harte Research Institute, 2022), which fishers reported locations,  number of fishermen and total red snapper landed.  </a:t>
            </a:r>
            <a:endParaRPr sz="1800" dirty="0"/>
          </a:p>
          <a:p>
            <a:pPr marL="685800" lvl="1" indent="-260350" algn="l" rtl="0">
              <a:lnSpc>
                <a:spcPct val="90000"/>
              </a:lnSpc>
              <a:spcBef>
                <a:spcPts val="500"/>
              </a:spcBef>
              <a:spcAft>
                <a:spcPts val="0"/>
              </a:spcAft>
              <a:buClr>
                <a:schemeClr val="dk1"/>
              </a:buClr>
              <a:buSzPts val="1800"/>
              <a:buChar char="•"/>
            </a:pPr>
            <a:r>
              <a:rPr lang="en-US" sz="1800" dirty="0"/>
              <a:t>~800 fishing trips landing ~7000 red snapper.  Catch allocated by </a:t>
            </a:r>
            <a:r>
              <a:rPr lang="en-US" sz="1800" dirty="0" err="1"/>
              <a:t>dist.from</a:t>
            </a:r>
            <a:r>
              <a:rPr lang="en-US" sz="1800" dirty="0"/>
              <a:t> port to 10x10 km blocks meeting those criteria.</a:t>
            </a:r>
            <a:endParaRPr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p21"/>
          <p:cNvPicPr preferRelativeResize="0"/>
          <p:nvPr/>
        </p:nvPicPr>
        <p:blipFill rotWithShape="1">
          <a:blip r:embed="rId3">
            <a:alphaModFix/>
          </a:blip>
          <a:srcRect/>
          <a:stretch/>
        </p:blipFill>
        <p:spPr>
          <a:xfrm>
            <a:off x="6345381" y="2392219"/>
            <a:ext cx="5781964" cy="4467881"/>
          </a:xfrm>
          <a:prstGeom prst="rect">
            <a:avLst/>
          </a:prstGeom>
          <a:noFill/>
          <a:ln>
            <a:noFill/>
          </a:ln>
        </p:spPr>
      </p:pic>
      <p:pic>
        <p:nvPicPr>
          <p:cNvPr id="150" name="Google Shape;150;p21"/>
          <p:cNvPicPr preferRelativeResize="0"/>
          <p:nvPr/>
        </p:nvPicPr>
        <p:blipFill rotWithShape="1">
          <a:blip r:embed="rId4">
            <a:alphaModFix/>
          </a:blip>
          <a:srcRect r="10"/>
          <a:stretch/>
        </p:blipFill>
        <p:spPr>
          <a:xfrm>
            <a:off x="203201" y="629365"/>
            <a:ext cx="6142177" cy="4747928"/>
          </a:xfrm>
          <a:prstGeom prst="rect">
            <a:avLst/>
          </a:prstGeom>
          <a:noFill/>
          <a:ln>
            <a:noFill/>
          </a:ln>
        </p:spPr>
      </p:pic>
      <p:sp>
        <p:nvSpPr>
          <p:cNvPr id="151" name="Google Shape;151;p21"/>
          <p:cNvSpPr/>
          <p:nvPr/>
        </p:nvSpPr>
        <p:spPr>
          <a:xfrm>
            <a:off x="7362412" y="1746015"/>
            <a:ext cx="37479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Older, much improved with additional data from Louisiana</a:t>
            </a:r>
            <a:endParaRPr/>
          </a:p>
        </p:txBody>
      </p:sp>
      <p:sp>
        <p:nvSpPr>
          <p:cNvPr id="152" name="Google Shape;152;p21"/>
          <p:cNvSpPr/>
          <p:nvPr/>
        </p:nvSpPr>
        <p:spPr>
          <a:xfrm>
            <a:off x="-18475" y="96550"/>
            <a:ext cx="90162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chemeClr val="dk1"/>
                </a:solidFill>
                <a:latin typeface="Calibri"/>
                <a:ea typeface="Calibri"/>
                <a:cs typeface="Calibri"/>
                <a:sym typeface="Calibri"/>
              </a:rPr>
              <a:t>F</a:t>
            </a:r>
            <a:r>
              <a:rPr lang="en-US" sz="2200">
                <a:solidFill>
                  <a:schemeClr val="dk1"/>
                </a:solidFill>
                <a:latin typeface="Calibri"/>
                <a:ea typeface="Calibri"/>
                <a:cs typeface="Calibri"/>
                <a:sym typeface="Calibri"/>
              </a:rPr>
              <a:t>igure 2: 2019 estimated recreational landings (kg per 10 x 10km block).  Estimated from individual state reporting programs.</a:t>
            </a:r>
            <a:endParaRPr sz="1800"/>
          </a:p>
        </p:txBody>
      </p:sp>
      <p:sp>
        <p:nvSpPr>
          <p:cNvPr id="153" name="Google Shape;153;p21"/>
          <p:cNvSpPr/>
          <p:nvPr/>
        </p:nvSpPr>
        <p:spPr>
          <a:xfrm>
            <a:off x="7735825" y="3730750"/>
            <a:ext cx="1444800" cy="8778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2"/>
          <p:cNvSpPr txBox="1">
            <a:spLocks noGrp="1"/>
          </p:cNvSpPr>
          <p:nvPr>
            <p:ph type="title"/>
          </p:nvPr>
        </p:nvSpPr>
        <p:spPr>
          <a:xfrm>
            <a:off x="0" y="1356055"/>
            <a:ext cx="3537527"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2800"/>
              <a:buFont typeface="Calibri"/>
              <a:buNone/>
            </a:pPr>
            <a:r>
              <a:rPr lang="en-US" sz="2800"/>
              <a:t>Figure 3: 2019 commercial and estimated recreational landings (kg per 10 x 10km block).  </a:t>
            </a:r>
            <a:endParaRPr/>
          </a:p>
        </p:txBody>
      </p:sp>
      <p:pic>
        <p:nvPicPr>
          <p:cNvPr id="159" name="Google Shape;159;p22"/>
          <p:cNvPicPr preferRelativeResize="0"/>
          <p:nvPr/>
        </p:nvPicPr>
        <p:blipFill rotWithShape="1">
          <a:blip r:embed="rId3">
            <a:alphaModFix/>
          </a:blip>
          <a:srcRect l="738" r="738"/>
          <a:stretch/>
        </p:blipFill>
        <p:spPr>
          <a:xfrm>
            <a:off x="3537527" y="0"/>
            <a:ext cx="8488218" cy="665942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1590</TotalTime>
  <Words>2537</Words>
  <Application>Microsoft Office PowerPoint</Application>
  <PresentationFormat>Widescreen</PresentationFormat>
  <Paragraphs>313</Paragraphs>
  <Slides>26</Slides>
  <Notes>25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Calibri</vt:lpstr>
      <vt:lpstr>Arial</vt:lpstr>
      <vt:lpstr>Arial Narrow</vt:lpstr>
      <vt:lpstr>Cambria Math</vt:lpstr>
      <vt:lpstr>Times New Roman</vt:lpstr>
      <vt:lpstr>Office Theme</vt:lpstr>
      <vt:lpstr>3/9/2021 update: Spatial Analyses of Commercial and Recreational Catch (2019) Compared to Biomass Derived from the “Great Red Snapper Count”             </vt:lpstr>
      <vt:lpstr> Objectives</vt:lpstr>
      <vt:lpstr>PowerPoint Presentation</vt:lpstr>
      <vt:lpstr>Estimating commercial reef fish (vertical line) effort  </vt:lpstr>
      <vt:lpstr>Estimating commercial red snapper catch in space</vt:lpstr>
      <vt:lpstr>PowerPoint Presentation</vt:lpstr>
      <vt:lpstr>Spatial allocation of recreational catch</vt:lpstr>
      <vt:lpstr>PowerPoint Presentation</vt:lpstr>
      <vt:lpstr>Figure 3: 2019 commercial and estimated recreational landings (kg per 10 x 10km block).  </vt:lpstr>
      <vt:lpstr>Biomass distributions- assumptions 1 and 2 (GRSC by state, but Karnauskas within state)  </vt:lpstr>
      <vt:lpstr>Biomass distributions- assumptions 3 and 4 (post-stratifications) </vt:lpstr>
      <vt:lpstr>NEW: Biomass distributions- LGL with (post-stratifications)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Conclusions</vt:lpstr>
      <vt:lpstr>PowerPoint Presentation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Spatial Analyses of Commercial and Recreational Catch (2019) Compared to Biomass Derived from the “Great Red Snapper Count”</dc:title>
  <dc:creator>John Walter III</dc:creator>
  <cp:lastModifiedBy>John Walter</cp:lastModifiedBy>
  <cp:revision>17</cp:revision>
  <dcterms:modified xsi:type="dcterms:W3CDTF">2022-03-09T18:35:50Z</dcterms:modified>
</cp:coreProperties>
</file>